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6" r:id="rId1"/>
  </p:sldMasterIdLst>
  <p:notesMasterIdLst>
    <p:notesMasterId r:id="rId32"/>
  </p:notesMasterIdLst>
  <p:handoutMasterIdLst>
    <p:handoutMasterId r:id="rId33"/>
  </p:handoutMasterIdLst>
  <p:sldIdLst>
    <p:sldId id="1334" r:id="rId2"/>
    <p:sldId id="3412" r:id="rId3"/>
    <p:sldId id="3413" r:id="rId4"/>
    <p:sldId id="3400" r:id="rId5"/>
    <p:sldId id="3411" r:id="rId6"/>
    <p:sldId id="3419" r:id="rId7"/>
    <p:sldId id="676" r:id="rId8"/>
    <p:sldId id="3422" r:id="rId9"/>
    <p:sldId id="677" r:id="rId10"/>
    <p:sldId id="678" r:id="rId11"/>
    <p:sldId id="3423" r:id="rId12"/>
    <p:sldId id="675" r:id="rId13"/>
    <p:sldId id="3424" r:id="rId14"/>
    <p:sldId id="3425" r:id="rId15"/>
    <p:sldId id="3415" r:id="rId16"/>
    <p:sldId id="3427" r:id="rId17"/>
    <p:sldId id="3410" r:id="rId18"/>
    <p:sldId id="3429" r:id="rId19"/>
    <p:sldId id="3418" r:id="rId20"/>
    <p:sldId id="3417" r:id="rId21"/>
    <p:sldId id="3403" r:id="rId22"/>
    <p:sldId id="3404" r:id="rId23"/>
    <p:sldId id="3405" r:id="rId24"/>
    <p:sldId id="3430" r:id="rId25"/>
    <p:sldId id="3431" r:id="rId26"/>
    <p:sldId id="3407" r:id="rId27"/>
    <p:sldId id="3416" r:id="rId28"/>
    <p:sldId id="3408" r:id="rId29"/>
    <p:sldId id="3414" r:id="rId30"/>
    <p:sldId id="2994" r:id="rId31"/>
  </p:sldIdLst>
  <p:sldSz cx="9144000" cy="6858000" type="screen4x3"/>
  <p:notesSz cx="7315200" cy="9601200"/>
  <p:custShowLst>
    <p:custShow name="short version" id="0">
      <p:sldLst>
        <p:sld r:id="rId2"/>
      </p:sldLst>
    </p:custShow>
  </p:custShow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3">
          <p15:clr>
            <a:srgbClr val="A4A3A4"/>
          </p15:clr>
        </p15:guide>
        <p15:guide id="2" pos="230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F00"/>
    <a:srgbClr val="941100"/>
    <a:srgbClr val="FF85FF"/>
    <a:srgbClr val="FF2600"/>
    <a:srgbClr val="33CC33"/>
    <a:srgbClr val="808000"/>
    <a:srgbClr val="FF8000"/>
    <a:srgbClr val="008080"/>
    <a:srgbClr val="FFCC66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24"/>
    <p:restoredTop sz="94558"/>
  </p:normalViewPr>
  <p:slideViewPr>
    <p:cSldViewPr snapToGrid="0" showGuides="1">
      <p:cViewPr>
        <p:scale>
          <a:sx n="117" d="100"/>
          <a:sy n="117" d="100"/>
        </p:scale>
        <p:origin x="1200" y="2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25208"/>
    </p:cViewPr>
  </p:sorterViewPr>
  <p:notesViewPr>
    <p:cSldViewPr snapToGrid="0" showGuides="1">
      <p:cViewPr varScale="1">
        <p:scale>
          <a:sx n="93" d="100"/>
          <a:sy n="93" d="100"/>
        </p:scale>
        <p:origin x="-4512" y="-104"/>
      </p:cViewPr>
      <p:guideLst>
        <p:guide orient="horz" pos="3023"/>
        <p:guide pos="230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6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t" anchorCtr="0" compatLnSpc="1">
            <a:prstTxWarp prst="textNoShape">
              <a:avLst/>
            </a:prstTxWarp>
          </a:bodyPr>
          <a:lstStyle>
            <a:lvl1pPr algn="l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21626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t" anchorCtr="0" compatLnSpc="1">
            <a:prstTxWarp prst="textNoShape">
              <a:avLst/>
            </a:prstTxWarp>
          </a:bodyPr>
          <a:lstStyle>
            <a:lvl1pPr algn="r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626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2250"/>
            <a:ext cx="3170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b" anchorCtr="0" compatLnSpc="1">
            <a:prstTxWarp prst="textNoShape">
              <a:avLst/>
            </a:prstTxWarp>
          </a:bodyPr>
          <a:lstStyle>
            <a:lvl1pPr algn="l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626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12250"/>
            <a:ext cx="3170237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b" anchorCtr="0" compatLnSpc="1">
            <a:prstTxWarp prst="textNoShape">
              <a:avLst/>
            </a:prstTxWarp>
          </a:bodyPr>
          <a:lstStyle>
            <a:lvl1pPr algn="r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fld id="{D86BE1FD-C076-8045-A813-A9CEB22909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311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41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>
            <a:lvl1pPr algn="l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8847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6550" y="0"/>
            <a:ext cx="3170238" cy="4841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>
            <a:lvl1pPr algn="r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87463" y="728663"/>
            <a:ext cx="4741862" cy="3556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47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25963"/>
            <a:ext cx="5367338" cy="43656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847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32888"/>
            <a:ext cx="3170238" cy="484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b" anchorCtr="0" compatLnSpc="1">
            <a:prstTxWarp prst="textNoShape">
              <a:avLst/>
            </a:prstTxWarp>
          </a:bodyPr>
          <a:lstStyle>
            <a:lvl1pPr algn="l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47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6550" y="9132888"/>
            <a:ext cx="3170238" cy="484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b" anchorCtr="0" compatLnSpc="1">
            <a:prstTxWarp prst="textNoShape">
              <a:avLst/>
            </a:prstTxWarp>
          </a:bodyPr>
          <a:lstStyle>
            <a:lvl1pPr algn="r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fld id="{D7FAE81C-20DD-D146-AEB1-DC28910AAC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92260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Faloutsos</a:t>
            </a:r>
          </a:p>
        </p:txBody>
      </p:sp>
      <p:sp>
        <p:nvSpPr>
          <p:cNvPr id="1945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F7FE9-157B-EF47-8D15-2C8CE684281C}" type="slidenum">
              <a:rPr lang="en-US"/>
              <a:pPr/>
              <a:t>1</a:t>
            </a:fld>
            <a:endParaRPr lang="en-US"/>
          </a:p>
        </p:txBody>
      </p:sp>
      <p:sp>
        <p:nvSpPr>
          <p:cNvPr id="194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519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628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86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630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30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377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777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8E4E0BD2-09C6-7241-AE84-9E1A8AFC88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AEB713-338D-7646-864A-97557A8D5F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2FBDB5-533E-3145-80B6-A838220DC0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7" name="Picture 9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47800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A4DD9-C03C-EF49-8F6F-D5858AC0C9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6362D9-64E9-9046-8074-C7BC740C5B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A003C9-D139-1642-8368-6C93BF9E34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1"/>
            <a:ext cx="9144000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-1" y="6445604"/>
            <a:ext cx="9144001" cy="419096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-1" y="6445604"/>
            <a:ext cx="796835" cy="419096"/>
          </a:xfrm>
          <a:prstGeom prst="rect">
            <a:avLst/>
          </a:prstGeom>
          <a:solidFill>
            <a:srgbClr val="F96A00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143000" y="1122364"/>
            <a:ext cx="6858000" cy="2387601"/>
          </a:xfrm>
          <a:prstGeom prst="rect">
            <a:avLst/>
          </a:prstGeom>
        </p:spPr>
        <p:txBody>
          <a:bodyPr lIns="34289" tIns="34289" rIns="34289" bIns="34289" anchor="b">
            <a:normAutofit/>
          </a:bodyPr>
          <a:lstStyle>
            <a:lvl1pPr marL="0" indent="0" algn="ctr" defTabSz="685800">
              <a:defRPr sz="4400"/>
            </a:lvl1pPr>
          </a:lstStyle>
          <a:p>
            <a: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 lIns="34289" tIns="34289" rIns="34289" bIns="34289">
            <a:normAutofit/>
          </a:bodyPr>
          <a:lstStyle>
            <a:lvl1pPr marL="0" indent="0" algn="ctr" defTabSz="685800">
              <a:buSzTx/>
              <a:buFontTx/>
              <a:buNone/>
              <a:defRPr sz="1800"/>
            </a:lvl1pPr>
            <a:lvl2pPr marL="0" indent="457200" algn="ctr" defTabSz="685800">
              <a:buSzTx/>
              <a:buFontTx/>
              <a:buNone/>
              <a:defRPr sz="1800"/>
            </a:lvl2pPr>
            <a:lvl3pPr marL="0" indent="914400" algn="ctr" defTabSz="685800">
              <a:buSzTx/>
              <a:buFontTx/>
              <a:buNone/>
              <a:defRPr sz="1800"/>
            </a:lvl3pPr>
            <a:lvl4pPr marL="0" indent="1371600" algn="ctr" defTabSz="685800">
              <a:buSzTx/>
              <a:buFontTx/>
              <a:buNone/>
              <a:defRPr sz="1800"/>
            </a:lvl4pPr>
            <a:lvl5pPr marL="0" indent="1828800" algn="ctr" defTabSz="685800">
              <a:buSzTx/>
              <a:buFontTx/>
              <a:buNone/>
              <a:defRPr sz="1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8318207" y="6400059"/>
            <a:ext cx="197144" cy="277708"/>
          </a:xfrm>
          <a:prstGeom prst="rect">
            <a:avLst/>
          </a:prstGeom>
        </p:spPr>
        <p:txBody>
          <a:bodyPr lIns="34289" tIns="34289" rIns="34289" bIns="34289"/>
          <a:lstStyle>
            <a:lvl1pPr defTabSz="685800"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B43987-7F84-BB4A-8611-CDF75B6A73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D532E7-99EF-2E4B-AD85-45A0098206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90F46C-E5B9-0C42-9643-F4D6606C7F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8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C56CD1-EFB6-4546-BDF5-48AB55646A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4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3C5492-91F8-8542-ABB8-0E1026885B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3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65676E-2EEE-EE43-9455-E89CF47354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CD3D8F-8226-C44F-8600-6FDD01531D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143BB3-5CC7-8942-98DD-6DD0B51EEC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47800"/>
            <a:ext cx="7772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7670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smtClean="0"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23767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Times New Roman" charset="0"/>
              </a:defRPr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3767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800">
                <a:latin typeface="Times New Roman" charset="0"/>
              </a:defRPr>
            </a:lvl1pPr>
          </a:lstStyle>
          <a:p>
            <a:pPr>
              <a:defRPr/>
            </a:pPr>
            <a:fld id="{6629BCF2-6520-6C49-93E1-80F2FA5CFB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10"/>
          <p:cNvPicPr>
            <a:picLocks noChangeAspect="1" noChangeArrowheads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059" r:id="rId1"/>
    <p:sldLayoutId id="2147486060" r:id="rId2"/>
    <p:sldLayoutId id="2147486061" r:id="rId3"/>
    <p:sldLayoutId id="2147486062" r:id="rId4"/>
    <p:sldLayoutId id="2147486063" r:id="rId5"/>
    <p:sldLayoutId id="2147486064" r:id="rId6"/>
    <p:sldLayoutId id="2147486065" r:id="rId7"/>
    <p:sldLayoutId id="2147486066" r:id="rId8"/>
    <p:sldLayoutId id="2147486067" r:id="rId9"/>
    <p:sldLayoutId id="2147486068" r:id="rId10"/>
    <p:sldLayoutId id="2147486069" r:id="rId11"/>
    <p:sldLayoutId id="2147486070" r:id="rId12"/>
    <p:sldLayoutId id="2147486071" r:id="rId13"/>
    <p:sldLayoutId id="2147486072" r:id="rId14"/>
    <p:sldLayoutId id="2147486073" r:id="rId15"/>
  </p:sldLayoutIdLst>
  <p:transition/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112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112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2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merriam-webster.com/dictionary/anomaly" TargetMode="Externa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merriam-webster.com/dictionary/anomaly" TargetMode="Externa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merriam-webster.com/dictionary/anomaly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1379538"/>
            <a:ext cx="7772400" cy="2365375"/>
          </a:xfrm>
        </p:spPr>
        <p:txBody>
          <a:bodyPr/>
          <a:lstStyle/>
          <a:p>
            <a:r>
              <a:rPr lang="en-US"/>
              <a:t>Anomaly detection in graphs - past, present and future.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600" i="1" dirty="0">
                <a:ea typeface="ＭＳ Ｐゴシック" charset="-128"/>
                <a:cs typeface="ＭＳ Ｐゴシック" charset="-128"/>
              </a:rPr>
              <a:t>Leman Akoglu </a:t>
            </a:r>
            <a:r>
              <a:rPr lang="en-US" sz="3600" dirty="0">
                <a:ea typeface="ＭＳ Ｐゴシック" charset="-128"/>
                <a:cs typeface="ＭＳ Ｐゴシック" charset="-128"/>
              </a:rPr>
              <a:t>CMU</a:t>
            </a:r>
          </a:p>
          <a:p>
            <a:r>
              <a:rPr lang="en-US" sz="3600" i="1" dirty="0">
                <a:ea typeface="ＭＳ Ｐゴシック" charset="-128"/>
                <a:cs typeface="ＭＳ Ｐゴシック" charset="-128"/>
              </a:rPr>
              <a:t>Mary McGlohon </a:t>
            </a:r>
            <a:r>
              <a:rPr lang="en-US" sz="3600" dirty="0">
                <a:ea typeface="ＭＳ Ｐゴシック" charset="-128"/>
                <a:cs typeface="ＭＳ Ｐゴシック" charset="-128"/>
              </a:rPr>
              <a:t>Google</a:t>
            </a:r>
          </a:p>
          <a:p>
            <a:r>
              <a:rPr lang="en-US" sz="3600" i="1" dirty="0">
                <a:ea typeface="ＭＳ Ｐゴシック" charset="-128"/>
                <a:cs typeface="ＭＳ Ｐゴシック" charset="-128"/>
              </a:rPr>
              <a:t>Christos Faloutsos </a:t>
            </a:r>
            <a:r>
              <a:rPr lang="en-US" sz="3600" dirty="0">
                <a:ea typeface="ＭＳ Ｐゴシック" charset="-128"/>
                <a:cs typeface="ＭＳ Ｐゴシック" charset="-128"/>
              </a:rPr>
              <a:t>CMU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Date Placeholder 3">
            <a:extLst>
              <a:ext uri="{FF2B5EF4-FFF2-40B4-BE49-F238E27FC236}">
                <a16:creationId xmlns:a16="http://schemas.microsoft.com/office/drawing/2014/main" id="{A88689AC-1DF4-1741-B207-5393313779C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PAKDD 2021</a:t>
            </a:r>
          </a:p>
        </p:txBody>
      </p:sp>
      <p:sp>
        <p:nvSpPr>
          <p:cNvPr id="33794" name="Footer Placeholder 4">
            <a:extLst>
              <a:ext uri="{FF2B5EF4-FFF2-40B4-BE49-F238E27FC236}">
                <a16:creationId xmlns:a16="http://schemas.microsoft.com/office/drawing/2014/main" id="{308748BA-943D-1745-B55A-4964358CD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3795" name="Slide Number Placeholder 5">
            <a:extLst>
              <a:ext uri="{FF2B5EF4-FFF2-40B4-BE49-F238E27FC236}">
                <a16:creationId xmlns:a16="http://schemas.microsoft.com/office/drawing/2014/main" id="{3F9DDA87-CDB9-6848-9D8C-36202E0C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A671506-912E-AE40-878C-A55BE035DBCC}" type="slidenum">
              <a:rPr lang="en-US" altLang="en-US" sz="1400"/>
              <a:pPr/>
              <a:t>10</a:t>
            </a:fld>
            <a:endParaRPr lang="en-US" altLang="en-US" sz="1400"/>
          </a:p>
        </p:txBody>
      </p:sp>
      <p:sp>
        <p:nvSpPr>
          <p:cNvPr id="33796" name="Rectangle 2">
            <a:extLst>
              <a:ext uri="{FF2B5EF4-FFF2-40B4-BE49-F238E27FC236}">
                <a16:creationId xmlns:a16="http://schemas.microsoft.com/office/drawing/2014/main" id="{CD6B77EA-AC6E-0F49-A230-586A971F50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For fun: identification</a:t>
            </a:r>
          </a:p>
        </p:txBody>
      </p:sp>
      <p:pic>
        <p:nvPicPr>
          <p:cNvPr id="33797" name="Picture 5" descr="CIA2001-ll-ul">
            <a:extLst>
              <a:ext uri="{FF2B5EF4-FFF2-40B4-BE49-F238E27FC236}">
                <a16:creationId xmlns:a16="http://schemas.microsoft.com/office/drawing/2014/main" id="{AB153D59-9C4D-9146-9A50-8E419F28C6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1000" y="800100"/>
            <a:ext cx="8077200" cy="6057900"/>
          </a:xfrm>
          <a:noFill/>
        </p:spPr>
      </p:pic>
      <p:sp>
        <p:nvSpPr>
          <p:cNvPr id="33798" name="Oval 7">
            <a:extLst>
              <a:ext uri="{FF2B5EF4-FFF2-40B4-BE49-F238E27FC236}">
                <a16:creationId xmlns:a16="http://schemas.microsoft.com/office/drawing/2014/main" id="{246DEE68-9E53-7643-BC71-58264012E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4038600"/>
            <a:ext cx="381000" cy="381000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3799" name="Oval 8">
            <a:extLst>
              <a:ext uri="{FF2B5EF4-FFF2-40B4-BE49-F238E27FC236}">
                <a16:creationId xmlns:a16="http://schemas.microsoft.com/office/drawing/2014/main" id="{729E09BF-A570-8C45-AA86-6C0A1B328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5791200"/>
            <a:ext cx="304800" cy="304800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3800" name="Oval 9">
            <a:extLst>
              <a:ext uri="{FF2B5EF4-FFF2-40B4-BE49-F238E27FC236}">
                <a16:creationId xmlns:a16="http://schemas.microsoft.com/office/drawing/2014/main" id="{6C0232F2-3BB1-5D40-9770-94D5F03358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105400"/>
            <a:ext cx="304800" cy="304800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3801" name="Oval 10">
            <a:extLst>
              <a:ext uri="{FF2B5EF4-FFF2-40B4-BE49-F238E27FC236}">
                <a16:creationId xmlns:a16="http://schemas.microsoft.com/office/drawing/2014/main" id="{1B02CCC6-3D8F-F348-A846-3F082E9F1A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3581400"/>
            <a:ext cx="304800" cy="304800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3802" name="Text Box 11">
            <a:extLst>
              <a:ext uri="{FF2B5EF4-FFF2-40B4-BE49-F238E27FC236}">
                <a16:creationId xmlns:a16="http://schemas.microsoft.com/office/drawing/2014/main" id="{F3D6D9B4-4495-594E-AE9A-1A8C2CE183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6725" y="3108325"/>
            <a:ext cx="17684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/>
              <a:t>Highest density</a:t>
            </a:r>
          </a:p>
        </p:txBody>
      </p:sp>
      <p:sp>
        <p:nvSpPr>
          <p:cNvPr id="33803" name="Text Box 12">
            <a:extLst>
              <a:ext uri="{FF2B5EF4-FFF2-40B4-BE49-F238E27FC236}">
                <a16:creationId xmlns:a16="http://schemas.microsoft.com/office/drawing/2014/main" id="{FA883493-92F9-664D-9B87-54FB2B5234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4495800"/>
            <a:ext cx="16414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/>
              <a:t>lowest density</a:t>
            </a:r>
          </a:p>
        </p:txBody>
      </p:sp>
      <p:sp>
        <p:nvSpPr>
          <p:cNvPr id="33804" name="Line 13">
            <a:extLst>
              <a:ext uri="{FF2B5EF4-FFF2-40B4-BE49-F238E27FC236}">
                <a16:creationId xmlns:a16="http://schemas.microsoft.com/office/drawing/2014/main" id="{CA956E96-8343-7A47-AD5A-E27C0CCB0F8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47800" y="1295400"/>
            <a:ext cx="6705600" cy="5029200"/>
          </a:xfrm>
          <a:prstGeom prst="line">
            <a:avLst/>
          </a:prstGeom>
          <a:noFill/>
          <a:ln w="3175" cap="rnd">
            <a:solidFill>
              <a:schemeClr val="tx1"/>
            </a:solidFill>
            <a:prstDash val="sysDot"/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5" name="Line 16">
            <a:extLst>
              <a:ext uri="{FF2B5EF4-FFF2-40B4-BE49-F238E27FC236}">
                <a16:creationId xmlns:a16="http://schemas.microsoft.com/office/drawing/2014/main" id="{60247D4D-7B5A-A34C-9E0F-2BF6A7AC718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76600" y="2362200"/>
            <a:ext cx="1752600" cy="1295400"/>
          </a:xfrm>
          <a:prstGeom prst="line">
            <a:avLst/>
          </a:prstGeom>
          <a:noFill/>
          <a:ln w="3175" cap="rnd">
            <a:solidFill>
              <a:schemeClr val="tx1"/>
            </a:solidFill>
            <a:prstDash val="sysDot"/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6" name="Line 17">
            <a:extLst>
              <a:ext uri="{FF2B5EF4-FFF2-40B4-BE49-F238E27FC236}">
                <a16:creationId xmlns:a16="http://schemas.microsoft.com/office/drawing/2014/main" id="{164FBE9E-A77A-6641-8F42-D159C259982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81600" y="4267200"/>
            <a:ext cx="1752600" cy="1295400"/>
          </a:xfrm>
          <a:prstGeom prst="line">
            <a:avLst/>
          </a:prstGeom>
          <a:noFill/>
          <a:ln w="3175" cap="rnd">
            <a:solidFill>
              <a:schemeClr val="tx1"/>
            </a:solidFill>
            <a:prstDash val="sysDot"/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7" name="Text Box 18">
            <a:extLst>
              <a:ext uri="{FF2B5EF4-FFF2-40B4-BE49-F238E27FC236}">
                <a16:creationId xmlns:a16="http://schemas.microsoft.com/office/drawing/2014/main" id="{75C600AA-6654-CC4C-9D4A-4B95A86CAE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5715000"/>
            <a:ext cx="1654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dirty="0"/>
              <a:t>47 residents(!)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Date Placeholder 3">
            <a:extLst>
              <a:ext uri="{FF2B5EF4-FFF2-40B4-BE49-F238E27FC236}">
                <a16:creationId xmlns:a16="http://schemas.microsoft.com/office/drawing/2014/main" id="{A88689AC-1DF4-1741-B207-5393313779C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PAKDD 2021</a:t>
            </a:r>
          </a:p>
        </p:txBody>
      </p:sp>
      <p:sp>
        <p:nvSpPr>
          <p:cNvPr id="33794" name="Footer Placeholder 4">
            <a:extLst>
              <a:ext uri="{FF2B5EF4-FFF2-40B4-BE49-F238E27FC236}">
                <a16:creationId xmlns:a16="http://schemas.microsoft.com/office/drawing/2014/main" id="{308748BA-943D-1745-B55A-4964358CD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3795" name="Slide Number Placeholder 5">
            <a:extLst>
              <a:ext uri="{FF2B5EF4-FFF2-40B4-BE49-F238E27FC236}">
                <a16:creationId xmlns:a16="http://schemas.microsoft.com/office/drawing/2014/main" id="{3F9DDA87-CDB9-6848-9D8C-36202E0C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A671506-912E-AE40-878C-A55BE035DBCC}" type="slidenum">
              <a:rPr lang="en-US" altLang="en-US" sz="1400"/>
              <a:pPr/>
              <a:t>11</a:t>
            </a:fld>
            <a:endParaRPr lang="en-US" altLang="en-US" sz="1400"/>
          </a:p>
        </p:txBody>
      </p:sp>
      <p:sp>
        <p:nvSpPr>
          <p:cNvPr id="33796" name="Rectangle 2">
            <a:extLst>
              <a:ext uri="{FF2B5EF4-FFF2-40B4-BE49-F238E27FC236}">
                <a16:creationId xmlns:a16="http://schemas.microsoft.com/office/drawing/2014/main" id="{CD6B77EA-AC6E-0F49-A230-586A971F50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Q1) rules?</a:t>
            </a:r>
          </a:p>
        </p:txBody>
      </p:sp>
      <p:pic>
        <p:nvPicPr>
          <p:cNvPr id="33797" name="Picture 5" descr="CIA2001-ll-ul">
            <a:extLst>
              <a:ext uri="{FF2B5EF4-FFF2-40B4-BE49-F238E27FC236}">
                <a16:creationId xmlns:a16="http://schemas.microsoft.com/office/drawing/2014/main" id="{AB153D59-9C4D-9146-9A50-8E419F28C6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0" t="5483" b="2699"/>
          <a:stretch/>
        </p:blipFill>
        <p:spPr>
          <a:xfrm>
            <a:off x="1481961" y="1169025"/>
            <a:ext cx="6363321" cy="4561739"/>
          </a:xfrm>
          <a:noFill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5FB75EC-0CC4-3C45-95DD-97EF8C063265}"/>
              </a:ext>
            </a:extLst>
          </p:cNvPr>
          <p:cNvSpPr/>
          <p:nvPr/>
        </p:nvSpPr>
        <p:spPr bwMode="auto">
          <a:xfrm>
            <a:off x="5612524" y="1334816"/>
            <a:ext cx="1555531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7560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Date Placeholder 3">
            <a:extLst>
              <a:ext uri="{FF2B5EF4-FFF2-40B4-BE49-F238E27FC236}">
                <a16:creationId xmlns:a16="http://schemas.microsoft.com/office/drawing/2014/main" id="{D0D0EBF6-20C6-C44F-81AE-9EDAF36B2DB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PAKDD 2021</a:t>
            </a:r>
          </a:p>
        </p:txBody>
      </p:sp>
      <p:sp>
        <p:nvSpPr>
          <p:cNvPr id="34818" name="Footer Placeholder 4">
            <a:extLst>
              <a:ext uri="{FF2B5EF4-FFF2-40B4-BE49-F238E27FC236}">
                <a16:creationId xmlns:a16="http://schemas.microsoft.com/office/drawing/2014/main" id="{2AB27B26-8D10-CB4F-9373-CAE5B1F6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4819" name="Slide Number Placeholder 5">
            <a:extLst>
              <a:ext uri="{FF2B5EF4-FFF2-40B4-BE49-F238E27FC236}">
                <a16:creationId xmlns:a16="http://schemas.microsoft.com/office/drawing/2014/main" id="{BE7FD5A3-6C77-424D-B5CE-EB16D9D37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DE2F3CC-136A-C040-A8F4-B4920E4B6590}" type="slidenum">
              <a:rPr lang="en-US" altLang="en-US" sz="1400"/>
              <a:pPr/>
              <a:t>12</a:t>
            </a:fld>
            <a:endParaRPr lang="en-US" altLang="en-US" sz="1400"/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8AE8F149-FD65-974D-90CA-0599CF5C75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Q1) rules</a:t>
            </a:r>
          </a:p>
        </p:txBody>
      </p:sp>
      <p:pic>
        <p:nvPicPr>
          <p:cNvPr id="34821" name="Picture 8" descr="CIA2001-ll">
            <a:extLst>
              <a:ext uri="{FF2B5EF4-FFF2-40B4-BE49-F238E27FC236}">
                <a16:creationId xmlns:a16="http://schemas.microsoft.com/office/drawing/2014/main" id="{CFEF2252-F14A-FF4B-B54D-37E04389C8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49330" y="934370"/>
            <a:ext cx="6624320" cy="4968240"/>
          </a:xfrm>
          <a:noFill/>
        </p:spPr>
      </p:pic>
      <p:sp>
        <p:nvSpPr>
          <p:cNvPr id="34822" name="Text Box 10">
            <a:extLst>
              <a:ext uri="{FF2B5EF4-FFF2-40B4-BE49-F238E27FC236}">
                <a16:creationId xmlns:a16="http://schemas.microsoft.com/office/drawing/2014/main" id="{CE9B691A-F1B0-254A-A027-FD3EBF5B8A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1355" y="4968768"/>
            <a:ext cx="1654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dirty="0"/>
              <a:t>47 residents(!)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Date Placeholder 3">
            <a:extLst>
              <a:ext uri="{FF2B5EF4-FFF2-40B4-BE49-F238E27FC236}">
                <a16:creationId xmlns:a16="http://schemas.microsoft.com/office/drawing/2014/main" id="{D0D0EBF6-20C6-C44F-81AE-9EDAF36B2DB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PAKDD 2021</a:t>
            </a:r>
          </a:p>
        </p:txBody>
      </p:sp>
      <p:sp>
        <p:nvSpPr>
          <p:cNvPr id="34818" name="Footer Placeholder 4">
            <a:extLst>
              <a:ext uri="{FF2B5EF4-FFF2-40B4-BE49-F238E27FC236}">
                <a16:creationId xmlns:a16="http://schemas.microsoft.com/office/drawing/2014/main" id="{2AB27B26-8D10-CB4F-9373-CAE5B1F6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4819" name="Slide Number Placeholder 5">
            <a:extLst>
              <a:ext uri="{FF2B5EF4-FFF2-40B4-BE49-F238E27FC236}">
                <a16:creationId xmlns:a16="http://schemas.microsoft.com/office/drawing/2014/main" id="{BE7FD5A3-6C77-424D-B5CE-EB16D9D37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DE2F3CC-136A-C040-A8F4-B4920E4B6590}" type="slidenum">
              <a:rPr lang="en-US" altLang="en-US" sz="1400"/>
              <a:pPr/>
              <a:t>13</a:t>
            </a:fld>
            <a:endParaRPr lang="en-US" altLang="en-US" sz="1400"/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8AE8F149-FD65-974D-90CA-0599CF5C75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Q1) rules?</a:t>
            </a:r>
          </a:p>
        </p:txBody>
      </p:sp>
      <p:pic>
        <p:nvPicPr>
          <p:cNvPr id="34821" name="Picture 8" descr="CIA2001-ll">
            <a:extLst>
              <a:ext uri="{FF2B5EF4-FFF2-40B4-BE49-F238E27FC236}">
                <a16:creationId xmlns:a16="http://schemas.microsoft.com/office/drawing/2014/main" id="{CFEF2252-F14A-FF4B-B54D-37E04389C8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49330" y="934370"/>
            <a:ext cx="6624320" cy="4968240"/>
          </a:xfrm>
          <a:noFill/>
        </p:spPr>
      </p:pic>
      <p:sp>
        <p:nvSpPr>
          <p:cNvPr id="34822" name="Text Box 10">
            <a:extLst>
              <a:ext uri="{FF2B5EF4-FFF2-40B4-BE49-F238E27FC236}">
                <a16:creationId xmlns:a16="http://schemas.microsoft.com/office/drawing/2014/main" id="{CE9B691A-F1B0-254A-A027-FD3EBF5B8A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1355" y="4968768"/>
            <a:ext cx="1654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dirty="0"/>
              <a:t>47 residents(!)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A4990A8-10AF-A24E-8D91-498785086470}"/>
              </a:ext>
            </a:extLst>
          </p:cNvPr>
          <p:cNvCxnSpPr/>
          <p:nvPr/>
        </p:nvCxnSpPr>
        <p:spPr bwMode="auto">
          <a:xfrm flipV="1">
            <a:off x="2112579" y="1324303"/>
            <a:ext cx="5559973" cy="416209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DB424A8-1F53-BB42-9FFB-8F5C65BD6100}"/>
              </a:ext>
            </a:extLst>
          </p:cNvPr>
          <p:cNvSpPr/>
          <p:nvPr/>
        </p:nvSpPr>
        <p:spPr bwMode="auto">
          <a:xfrm rot="19327770">
            <a:off x="5151242" y="2582392"/>
            <a:ext cx="1270676" cy="483892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6D369E-67D9-C244-BBF6-D19EC8608BDD}"/>
              </a:ext>
            </a:extLst>
          </p:cNvPr>
          <p:cNvSpPr/>
          <p:nvPr/>
        </p:nvSpPr>
        <p:spPr bwMode="auto">
          <a:xfrm rot="19327770">
            <a:off x="3569353" y="3678623"/>
            <a:ext cx="1270676" cy="483892"/>
          </a:xfrm>
          <a:prstGeom prst="ellipse">
            <a:avLst/>
          </a:prstGeom>
          <a:noFill/>
          <a:ln w="22225" cap="flat" cmpd="sng" algn="ctr">
            <a:solidFill>
              <a:srgbClr val="FF85FF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377B336-6DFF-AA40-A4E1-C1F70480EF55}"/>
              </a:ext>
            </a:extLst>
          </p:cNvPr>
          <p:cNvCxnSpPr/>
          <p:nvPr/>
        </p:nvCxnSpPr>
        <p:spPr bwMode="auto">
          <a:xfrm flipV="1">
            <a:off x="3124200" y="2343801"/>
            <a:ext cx="2012318" cy="146093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7030A0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1FA2EE-E070-6247-BC47-F817FE85F316}"/>
              </a:ext>
            </a:extLst>
          </p:cNvPr>
          <p:cNvCxnSpPr/>
          <p:nvPr/>
        </p:nvCxnSpPr>
        <p:spPr bwMode="auto">
          <a:xfrm flipV="1">
            <a:off x="5128442" y="3184631"/>
            <a:ext cx="2012318" cy="146093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8F00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9121705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B0215-4E57-AC49-BBF2-049D9965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Q1)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99C24-119E-B646-BC9C-1C7988DF472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 wrap="square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‘deviation from the common rule’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https://www.merriam-webster.com/dictionary/anomaly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Once we agree on the rules / axis-scales, outliers are better defined.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BC449129-483C-4BF7-9E3D-8F86B73C991E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3810000" cy="2247900"/>
          </a:xfrm>
        </p:spPr>
        <p:txBody>
          <a:bodyPr/>
          <a:lstStyle/>
          <a:p>
            <a:r>
              <a:rPr lang="en-US" dirty="0"/>
              <a:t>But: </a:t>
            </a:r>
            <a:r>
              <a:rPr lang="en-US" u="sng" dirty="0"/>
              <a:t>Who</a:t>
            </a:r>
            <a:r>
              <a:rPr lang="en-US" dirty="0"/>
              <a:t> spots the rules?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017FA-0DFA-E44D-B6C1-0739D1661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9F948-0593-B94B-B4F1-6D24DA76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fi-FI" sz="1300"/>
              <a:t>L. Akoglu, M. McGlohon, C. Faloutsos</a:t>
            </a:r>
            <a:endParaRPr lang="en-US" sz="13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C9912-8DA4-1141-9386-E74EBE44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F9B43987-7F84-BB4A-8611-CDF75B6A737D}" type="slidenum">
              <a:rPr lang="en-US" smtClean="0"/>
              <a:pPr>
                <a:spcAft>
                  <a:spcPts val="600"/>
                </a:spcAft>
                <a:defRPr/>
              </a:pPr>
              <a:t>14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CEEC2EF-FCED-0F4F-A585-DAADE9CA58E7}"/>
              </a:ext>
            </a:extLst>
          </p:cNvPr>
          <p:cNvGrpSpPr/>
          <p:nvPr/>
        </p:nvGrpSpPr>
        <p:grpSpPr>
          <a:xfrm>
            <a:off x="5054600" y="1447800"/>
            <a:ext cx="2997200" cy="2247900"/>
            <a:chOff x="5054600" y="1447800"/>
            <a:chExt cx="2997200" cy="2247900"/>
          </a:xfrm>
        </p:grpSpPr>
        <p:pic>
          <p:nvPicPr>
            <p:cNvPr id="11" name="Picture 10" descr="Chart, scatter chart&#10;&#10;Description automatically generated">
              <a:extLst>
                <a:ext uri="{FF2B5EF4-FFF2-40B4-BE49-F238E27FC236}">
                  <a16:creationId xmlns:a16="http://schemas.microsoft.com/office/drawing/2014/main" id="{194D41E1-9F57-0E4C-BCB2-AAC6DEB05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4600" y="1447800"/>
              <a:ext cx="2997200" cy="2247900"/>
            </a:xfrm>
            <a:prstGeom prst="rect">
              <a:avLst/>
            </a:prstGeom>
            <a:noFill/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B0108D5-A23E-1E46-9DDE-F6ADFE319822}"/>
                </a:ext>
              </a:extLst>
            </p:cNvPr>
            <p:cNvSpPr/>
            <p:nvPr/>
          </p:nvSpPr>
          <p:spPr bwMode="auto">
            <a:xfrm>
              <a:off x="7039303" y="3134711"/>
              <a:ext cx="296917" cy="283779"/>
            </a:xfrm>
            <a:prstGeom prst="ellipse">
              <a:avLst/>
            </a:prstGeom>
            <a:noFill/>
            <a:ln w="19050" cap="flat" cmpd="sng" algn="ctr">
              <a:solidFill>
                <a:srgbClr val="9411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8414382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Past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Present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Future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Q1) definition?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Q2) automation?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Q3) next steps?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307975" y="4480037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2207329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9D5A-C24D-0241-9EC8-10838023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– parting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FB7D1-9146-A549-AFD1-53F570958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Q1) Definition of anomaly?</a:t>
            </a:r>
          </a:p>
          <a:p>
            <a:pPr lvl="1"/>
            <a:r>
              <a:rPr lang="en-US" dirty="0"/>
              <a:t>A) “… strange/remote/unlikely, </a:t>
            </a:r>
            <a:r>
              <a:rPr lang="en-US" b="1" dirty="0"/>
              <a:t>wrt our biases/priors</a:t>
            </a:r>
            <a:r>
              <a:rPr lang="en-US" dirty="0"/>
              <a:t>”</a:t>
            </a:r>
          </a:p>
          <a:p>
            <a:r>
              <a:rPr lang="en-US" dirty="0"/>
              <a:t>Q2) can we automate it?</a:t>
            </a:r>
          </a:p>
          <a:p>
            <a:pPr lvl="1"/>
            <a:r>
              <a:rPr lang="en-US" dirty="0"/>
              <a:t>A) no, but: look for better models/biases/priors</a:t>
            </a:r>
          </a:p>
          <a:p>
            <a:r>
              <a:rPr lang="en-US" dirty="0"/>
              <a:t>Q3) next steps?</a:t>
            </a:r>
          </a:p>
          <a:p>
            <a:pPr lvl="1"/>
            <a:r>
              <a:rPr lang="en-US" dirty="0"/>
              <a:t>A) cross-disciplinarity -&gt; </a:t>
            </a:r>
            <a:r>
              <a:rPr lang="en-US" dirty="0" err="1"/>
              <a:t>new+better</a:t>
            </a:r>
            <a:r>
              <a:rPr lang="en-US" dirty="0"/>
              <a:t> models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C2081-D347-504E-9134-C57D5AF1A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B4C7F-0868-014A-9CA6-ED869B923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7F471-BAD4-8A40-B5A2-0BC63D11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72D7C4C8-2B38-154D-8431-84DE028AE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969" y="3138487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8036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Q2) automation?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959-FDC1-964E-A40E-B9241F8C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6BECBA-4297-AF44-95BD-BFCD8B561D22}"/>
              </a:ext>
            </a:extLst>
          </p:cNvPr>
          <p:cNvSpPr/>
          <p:nvPr/>
        </p:nvSpPr>
        <p:spPr bwMode="auto">
          <a:xfrm>
            <a:off x="1008992" y="2338546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anomalies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800A64-60FE-AE41-A258-9917C0A20746}"/>
              </a:ext>
            </a:extLst>
          </p:cNvPr>
          <p:cNvSpPr/>
          <p:nvPr/>
        </p:nvSpPr>
        <p:spPr bwMode="auto">
          <a:xfrm>
            <a:off x="3678621" y="168953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patterns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8497FB4-42F5-6E47-93BE-363892315CD4}"/>
              </a:ext>
            </a:extLst>
          </p:cNvPr>
          <p:cNvSpPr/>
          <p:nvPr/>
        </p:nvSpPr>
        <p:spPr bwMode="auto">
          <a:xfrm>
            <a:off x="1813036" y="4243552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distance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6F2285-8FA5-334A-9F07-A9FD158CB3BF}"/>
              </a:ext>
            </a:extLst>
          </p:cNvPr>
          <p:cNvSpPr/>
          <p:nvPr/>
        </p:nvSpPr>
        <p:spPr bwMode="auto">
          <a:xfrm>
            <a:off x="4572000" y="433157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density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581C566-0A8A-4A4C-8419-0D60C3196EE3}"/>
              </a:ext>
            </a:extLst>
          </p:cNvPr>
          <p:cNvSpPr/>
          <p:nvPr/>
        </p:nvSpPr>
        <p:spPr bwMode="auto">
          <a:xfrm>
            <a:off x="6019800" y="279837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800" dirty="0">
                <a:latin typeface="+mn-lt"/>
              </a:rPr>
              <a:t>compression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3ADEC5-888D-494C-9D6F-F0C57427A0F9}"/>
              </a:ext>
            </a:extLst>
          </p:cNvPr>
          <p:cNvCxnSpPr>
            <a:stCxn id="9" idx="7"/>
            <a:endCxn id="10" idx="2"/>
          </p:cNvCxnSpPr>
          <p:nvPr/>
        </p:nvCxnSpPr>
        <p:spPr bwMode="auto">
          <a:xfrm flipV="1">
            <a:off x="2731451" y="2151993"/>
            <a:ext cx="947170" cy="32200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0A7A4E-1B25-3649-BE36-E97278849F51}"/>
              </a:ext>
            </a:extLst>
          </p:cNvPr>
          <p:cNvCxnSpPr>
            <a:stCxn id="10" idx="5"/>
            <a:endCxn id="13" idx="1"/>
          </p:cNvCxnSpPr>
          <p:nvPr/>
        </p:nvCxnSpPr>
        <p:spPr bwMode="auto">
          <a:xfrm>
            <a:off x="5401080" y="2478998"/>
            <a:ext cx="914247" cy="45482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B8B6D00-5EDF-7C46-828B-2F826AC86527}"/>
              </a:ext>
            </a:extLst>
          </p:cNvPr>
          <p:cNvSpPr txBox="1"/>
          <p:nvPr/>
        </p:nvSpPr>
        <p:spPr>
          <a:xfrm>
            <a:off x="2606029" y="1726378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Q2.1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7896E0-BB3F-2F4D-B0BF-4D6306696C5D}"/>
              </a:ext>
            </a:extLst>
          </p:cNvPr>
          <p:cNvSpPr txBox="1"/>
          <p:nvPr/>
        </p:nvSpPr>
        <p:spPr>
          <a:xfrm>
            <a:off x="5785418" y="2151992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Q2.2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BE68ABD-BF6C-4B44-A1B2-B61D5CB0E39D}"/>
              </a:ext>
            </a:extLst>
          </p:cNvPr>
          <p:cNvCxnSpPr>
            <a:stCxn id="9" idx="4"/>
            <a:endCxn id="11" idx="0"/>
          </p:cNvCxnSpPr>
          <p:nvPr/>
        </p:nvCxnSpPr>
        <p:spPr bwMode="auto">
          <a:xfrm>
            <a:off x="2017985" y="3263457"/>
            <a:ext cx="804044" cy="98009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A56683D-A813-C544-8A94-4A26D5DDC2AF}"/>
              </a:ext>
            </a:extLst>
          </p:cNvPr>
          <p:cNvCxnSpPr>
            <a:stCxn id="11" idx="6"/>
            <a:endCxn id="12" idx="2"/>
          </p:cNvCxnSpPr>
          <p:nvPr/>
        </p:nvCxnSpPr>
        <p:spPr bwMode="auto">
          <a:xfrm>
            <a:off x="3831022" y="4706008"/>
            <a:ext cx="740978" cy="8802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36EE416-C996-794C-BF90-0D5BBD97AE13}"/>
              </a:ext>
            </a:extLst>
          </p:cNvPr>
          <p:cNvCxnSpPr>
            <a:stCxn id="12" idx="7"/>
            <a:endCxn id="13" idx="4"/>
          </p:cNvCxnSpPr>
          <p:nvPr/>
        </p:nvCxnSpPr>
        <p:spPr bwMode="auto">
          <a:xfrm flipV="1">
            <a:off x="6294459" y="3723288"/>
            <a:ext cx="734334" cy="74373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A547419-DF5B-E347-990B-338E64B5AF3B}"/>
              </a:ext>
            </a:extLst>
          </p:cNvPr>
          <p:cNvGrpSpPr>
            <a:grpSpLocks noChangeAspect="1"/>
          </p:cNvGrpSpPr>
          <p:nvPr/>
        </p:nvGrpSpPr>
        <p:grpSpPr>
          <a:xfrm>
            <a:off x="230332" y="2106216"/>
            <a:ext cx="778660" cy="583994"/>
            <a:chOff x="5054600" y="1447800"/>
            <a:chExt cx="2997200" cy="2247900"/>
          </a:xfrm>
        </p:grpSpPr>
        <p:pic>
          <p:nvPicPr>
            <p:cNvPr id="27" name="Picture 26" descr="Chart, scatter chart&#10;&#10;Description automatically generated">
              <a:extLst>
                <a:ext uri="{FF2B5EF4-FFF2-40B4-BE49-F238E27FC236}">
                  <a16:creationId xmlns:a16="http://schemas.microsoft.com/office/drawing/2014/main" id="{1FF01756-5F27-FC46-AC74-86B09426C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4600" y="1447800"/>
              <a:ext cx="2997200" cy="2247900"/>
            </a:xfrm>
            <a:prstGeom prst="rect">
              <a:avLst/>
            </a:prstGeom>
            <a:noFill/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F1FF69-4927-7C4D-B6C7-405FA23EEC59}"/>
                </a:ext>
              </a:extLst>
            </p:cNvPr>
            <p:cNvSpPr/>
            <p:nvPr/>
          </p:nvSpPr>
          <p:spPr bwMode="auto">
            <a:xfrm>
              <a:off x="7039303" y="3134711"/>
              <a:ext cx="296917" cy="283779"/>
            </a:xfrm>
            <a:prstGeom prst="ellipse">
              <a:avLst/>
            </a:prstGeom>
            <a:noFill/>
            <a:ln w="19050" cap="flat" cmpd="sng" algn="ctr">
              <a:solidFill>
                <a:srgbClr val="9411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89AFCDA-E98D-CD4C-B8B6-2FCC9E71C893}"/>
              </a:ext>
            </a:extLst>
          </p:cNvPr>
          <p:cNvGrpSpPr/>
          <p:nvPr/>
        </p:nvGrpSpPr>
        <p:grpSpPr>
          <a:xfrm>
            <a:off x="5468873" y="1248619"/>
            <a:ext cx="778660" cy="583994"/>
            <a:chOff x="5468873" y="1248619"/>
            <a:chExt cx="778660" cy="583994"/>
          </a:xfrm>
        </p:grpSpPr>
        <p:pic>
          <p:nvPicPr>
            <p:cNvPr id="30" name="Picture 29" descr="Chart, scatter chart&#10;&#10;Description automatically generated">
              <a:extLst>
                <a:ext uri="{FF2B5EF4-FFF2-40B4-BE49-F238E27FC236}">
                  <a16:creationId xmlns:a16="http://schemas.microsoft.com/office/drawing/2014/main" id="{FFFB3EDE-4ACC-6546-9F6D-FBE28E6A1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8873" y="1248619"/>
              <a:ext cx="778660" cy="583994"/>
            </a:xfrm>
            <a:prstGeom prst="rect">
              <a:avLst/>
            </a:prstGeom>
            <a:noFill/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57C753D-9054-2647-975D-7035193A363C}"/>
                </a:ext>
              </a:extLst>
            </p:cNvPr>
            <p:cNvSpPr/>
            <p:nvPr/>
          </p:nvSpPr>
          <p:spPr bwMode="auto">
            <a:xfrm>
              <a:off x="5829322" y="1507609"/>
              <a:ext cx="74115" cy="67987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4AC3FA7-E8B1-4E4B-A5A2-37388EA4577D}"/>
                </a:ext>
              </a:extLst>
            </p:cNvPr>
            <p:cNvSpPr/>
            <p:nvPr/>
          </p:nvSpPr>
          <p:spPr bwMode="auto">
            <a:xfrm>
              <a:off x="5785418" y="1464416"/>
              <a:ext cx="161925" cy="152400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34287321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Q2) automation?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959-FDC1-964E-A40E-B9241F8C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6BECBA-4297-AF44-95BD-BFCD8B561D22}"/>
              </a:ext>
            </a:extLst>
          </p:cNvPr>
          <p:cNvSpPr/>
          <p:nvPr/>
        </p:nvSpPr>
        <p:spPr bwMode="auto">
          <a:xfrm>
            <a:off x="1008992" y="2338546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anomalies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800A64-60FE-AE41-A258-9917C0A20746}"/>
              </a:ext>
            </a:extLst>
          </p:cNvPr>
          <p:cNvSpPr/>
          <p:nvPr/>
        </p:nvSpPr>
        <p:spPr bwMode="auto">
          <a:xfrm>
            <a:off x="3678621" y="168953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patterns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8497FB4-42F5-6E47-93BE-363892315CD4}"/>
              </a:ext>
            </a:extLst>
          </p:cNvPr>
          <p:cNvSpPr/>
          <p:nvPr/>
        </p:nvSpPr>
        <p:spPr bwMode="auto">
          <a:xfrm>
            <a:off x="1813036" y="4243552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distance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6F2285-8FA5-334A-9F07-A9FD158CB3BF}"/>
              </a:ext>
            </a:extLst>
          </p:cNvPr>
          <p:cNvSpPr/>
          <p:nvPr/>
        </p:nvSpPr>
        <p:spPr bwMode="auto">
          <a:xfrm>
            <a:off x="4572000" y="433157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density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581C566-0A8A-4A4C-8419-0D60C3196EE3}"/>
              </a:ext>
            </a:extLst>
          </p:cNvPr>
          <p:cNvSpPr/>
          <p:nvPr/>
        </p:nvSpPr>
        <p:spPr bwMode="auto">
          <a:xfrm>
            <a:off x="6019800" y="279837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800" dirty="0">
                <a:latin typeface="+mn-lt"/>
              </a:rPr>
              <a:t>compression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3ADEC5-888D-494C-9D6F-F0C57427A0F9}"/>
              </a:ext>
            </a:extLst>
          </p:cNvPr>
          <p:cNvCxnSpPr>
            <a:stCxn id="9" idx="7"/>
            <a:endCxn id="10" idx="2"/>
          </p:cNvCxnSpPr>
          <p:nvPr/>
        </p:nvCxnSpPr>
        <p:spPr bwMode="auto">
          <a:xfrm flipV="1">
            <a:off x="2731451" y="2151993"/>
            <a:ext cx="947170" cy="322003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0A7A4E-1B25-3649-BE36-E97278849F51}"/>
              </a:ext>
            </a:extLst>
          </p:cNvPr>
          <p:cNvCxnSpPr>
            <a:stCxn id="10" idx="5"/>
            <a:endCxn id="13" idx="1"/>
          </p:cNvCxnSpPr>
          <p:nvPr/>
        </p:nvCxnSpPr>
        <p:spPr bwMode="auto">
          <a:xfrm>
            <a:off x="5401080" y="2478998"/>
            <a:ext cx="914247" cy="45482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B8B6D00-5EDF-7C46-828B-2F826AC86527}"/>
              </a:ext>
            </a:extLst>
          </p:cNvPr>
          <p:cNvSpPr txBox="1"/>
          <p:nvPr/>
        </p:nvSpPr>
        <p:spPr>
          <a:xfrm>
            <a:off x="2606029" y="1726378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+mn-lt"/>
              </a:rPr>
              <a:t>Q2.1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7896E0-BB3F-2F4D-B0BF-4D6306696C5D}"/>
              </a:ext>
            </a:extLst>
          </p:cNvPr>
          <p:cNvSpPr txBox="1"/>
          <p:nvPr/>
        </p:nvSpPr>
        <p:spPr>
          <a:xfrm>
            <a:off x="5785418" y="2151992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Q2.2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BE68ABD-BF6C-4B44-A1B2-B61D5CB0E39D}"/>
              </a:ext>
            </a:extLst>
          </p:cNvPr>
          <p:cNvCxnSpPr>
            <a:stCxn id="9" idx="4"/>
            <a:endCxn id="11" idx="0"/>
          </p:cNvCxnSpPr>
          <p:nvPr/>
        </p:nvCxnSpPr>
        <p:spPr bwMode="auto">
          <a:xfrm>
            <a:off x="2017985" y="3263457"/>
            <a:ext cx="804044" cy="98009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A56683D-A813-C544-8A94-4A26D5DDC2AF}"/>
              </a:ext>
            </a:extLst>
          </p:cNvPr>
          <p:cNvCxnSpPr>
            <a:stCxn id="11" idx="6"/>
            <a:endCxn id="12" idx="2"/>
          </p:cNvCxnSpPr>
          <p:nvPr/>
        </p:nvCxnSpPr>
        <p:spPr bwMode="auto">
          <a:xfrm>
            <a:off x="3831022" y="4706008"/>
            <a:ext cx="740978" cy="8802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36EE416-C996-794C-BF90-0D5BBD97AE13}"/>
              </a:ext>
            </a:extLst>
          </p:cNvPr>
          <p:cNvCxnSpPr>
            <a:stCxn id="12" idx="7"/>
            <a:endCxn id="13" idx="4"/>
          </p:cNvCxnSpPr>
          <p:nvPr/>
        </p:nvCxnSpPr>
        <p:spPr bwMode="auto">
          <a:xfrm flipV="1">
            <a:off x="6294459" y="3723288"/>
            <a:ext cx="734334" cy="74373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A547419-DF5B-E347-990B-338E64B5AF3B}"/>
              </a:ext>
            </a:extLst>
          </p:cNvPr>
          <p:cNvGrpSpPr>
            <a:grpSpLocks noChangeAspect="1"/>
          </p:cNvGrpSpPr>
          <p:nvPr/>
        </p:nvGrpSpPr>
        <p:grpSpPr>
          <a:xfrm>
            <a:off x="230332" y="2106216"/>
            <a:ext cx="778660" cy="583994"/>
            <a:chOff x="5054600" y="1447800"/>
            <a:chExt cx="2997200" cy="2247900"/>
          </a:xfrm>
        </p:grpSpPr>
        <p:pic>
          <p:nvPicPr>
            <p:cNvPr id="27" name="Picture 26" descr="Chart, scatter chart&#10;&#10;Description automatically generated">
              <a:extLst>
                <a:ext uri="{FF2B5EF4-FFF2-40B4-BE49-F238E27FC236}">
                  <a16:creationId xmlns:a16="http://schemas.microsoft.com/office/drawing/2014/main" id="{1FF01756-5F27-FC46-AC74-86B09426C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4600" y="1447800"/>
              <a:ext cx="2997200" cy="2247900"/>
            </a:xfrm>
            <a:prstGeom prst="rect">
              <a:avLst/>
            </a:prstGeom>
            <a:noFill/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F1FF69-4927-7C4D-B6C7-405FA23EEC59}"/>
                </a:ext>
              </a:extLst>
            </p:cNvPr>
            <p:cNvSpPr/>
            <p:nvPr/>
          </p:nvSpPr>
          <p:spPr bwMode="auto">
            <a:xfrm>
              <a:off x="7039303" y="3134711"/>
              <a:ext cx="296917" cy="283779"/>
            </a:xfrm>
            <a:prstGeom prst="ellipse">
              <a:avLst/>
            </a:prstGeom>
            <a:noFill/>
            <a:ln w="19050" cap="flat" cmpd="sng" algn="ctr">
              <a:solidFill>
                <a:srgbClr val="9411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89AFCDA-E98D-CD4C-B8B6-2FCC9E71C893}"/>
              </a:ext>
            </a:extLst>
          </p:cNvPr>
          <p:cNvGrpSpPr/>
          <p:nvPr/>
        </p:nvGrpSpPr>
        <p:grpSpPr>
          <a:xfrm>
            <a:off x="5468873" y="1248619"/>
            <a:ext cx="778660" cy="583994"/>
            <a:chOff x="5468873" y="1248619"/>
            <a:chExt cx="778660" cy="583994"/>
          </a:xfrm>
        </p:grpSpPr>
        <p:pic>
          <p:nvPicPr>
            <p:cNvPr id="30" name="Picture 29" descr="Chart, scatter chart&#10;&#10;Description automatically generated">
              <a:extLst>
                <a:ext uri="{FF2B5EF4-FFF2-40B4-BE49-F238E27FC236}">
                  <a16:creationId xmlns:a16="http://schemas.microsoft.com/office/drawing/2014/main" id="{FFFB3EDE-4ACC-6546-9F6D-FBE28E6A1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8873" y="1248619"/>
              <a:ext cx="778660" cy="583994"/>
            </a:xfrm>
            <a:prstGeom prst="rect">
              <a:avLst/>
            </a:prstGeom>
            <a:noFill/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57C753D-9054-2647-975D-7035193A363C}"/>
                </a:ext>
              </a:extLst>
            </p:cNvPr>
            <p:cNvSpPr/>
            <p:nvPr/>
          </p:nvSpPr>
          <p:spPr bwMode="auto">
            <a:xfrm>
              <a:off x="5829322" y="1507609"/>
              <a:ext cx="74115" cy="67987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4AC3FA7-E8B1-4E4B-A5A2-37388EA4577D}"/>
                </a:ext>
              </a:extLst>
            </p:cNvPr>
            <p:cNvSpPr/>
            <p:nvPr/>
          </p:nvSpPr>
          <p:spPr bwMode="auto">
            <a:xfrm>
              <a:off x="5785418" y="1464416"/>
              <a:ext cx="161925" cy="152400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771365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244A8-199A-3549-A4F9-C1D2EBFB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Q2.1) patterns &lt;-&gt; anomalies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A08A9-06B6-8547-A9A2-10B24806F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D98B2-EDCA-BE4E-8565-93AE8D157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2CBF9-A6F2-2547-A0DD-41936837F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32DCBBF5-E8E5-AB4C-80E0-11DADC1AC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000" y="1581150"/>
            <a:ext cx="5842000" cy="43815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99C398-4CC3-0644-9800-FC99333BCE8D}"/>
              </a:ext>
            </a:extLst>
          </p:cNvPr>
          <p:cNvSpPr txBox="1"/>
          <p:nvPr/>
        </p:nvSpPr>
        <p:spPr>
          <a:xfrm>
            <a:off x="262099" y="2848303"/>
            <a:ext cx="14622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Random?</a:t>
            </a:r>
          </a:p>
        </p:txBody>
      </p:sp>
    </p:spTree>
    <p:extLst>
      <p:ext uri="{BB962C8B-B14F-4D97-AF65-F5344CB8AC3E}">
        <p14:creationId xmlns:p14="http://schemas.microsoft.com/office/powerpoint/2010/main" val="121588649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Past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Present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Future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230187" y="3355430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244A8-199A-3549-A4F9-C1D2EBFB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Q2.1) patterns &lt;-&gt; anomalies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A08A9-06B6-8547-A9A2-10B24806F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D98B2-EDCA-BE4E-8565-93AE8D157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2CBF9-A6F2-2547-A0DD-41936837F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10" name="Content Placeholder 9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12C51B4A-25BB-EC4F-AA16-E0DCB5B94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000" y="1581150"/>
            <a:ext cx="5842000" cy="438150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39C3D1-7CDC-0441-8861-AECACC44953E}"/>
              </a:ext>
            </a:extLst>
          </p:cNvPr>
          <p:cNvSpPr txBox="1"/>
          <p:nvPr/>
        </p:nvSpPr>
        <p:spPr>
          <a:xfrm>
            <a:off x="262099" y="2848303"/>
            <a:ext cx="14622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Random?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A66535C1-9C84-1D49-B2C8-BC8E64582602}"/>
              </a:ext>
            </a:extLst>
          </p:cNvPr>
          <p:cNvSpPr/>
          <p:nvPr/>
        </p:nvSpPr>
        <p:spPr bwMode="auto">
          <a:xfrm rot="1086226">
            <a:off x="956441" y="2876856"/>
            <a:ext cx="294290" cy="693683"/>
          </a:xfrm>
          <a:prstGeom prst="downArrow">
            <a:avLst/>
          </a:prstGeom>
          <a:solidFill>
            <a:srgbClr val="941100"/>
          </a:solidFill>
          <a:ln w="3175" cap="flat" cmpd="sng" algn="ctr">
            <a:solidFill>
              <a:srgbClr val="9411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29FB21-3FF2-824B-8E86-E121C18D9C50}"/>
              </a:ext>
            </a:extLst>
          </p:cNvPr>
          <p:cNvSpPr txBox="1"/>
          <p:nvPr/>
        </p:nvSpPr>
        <p:spPr>
          <a:xfrm>
            <a:off x="373508" y="3528799"/>
            <a:ext cx="123944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F00"/>
                </a:solidFill>
                <a:latin typeface="+mn-lt"/>
              </a:rPr>
              <a:t>Pattern!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8415D4-8856-8D45-A901-0E5C075B9C40}"/>
              </a:ext>
            </a:extLst>
          </p:cNvPr>
          <p:cNvSpPr txBox="1"/>
          <p:nvPr/>
        </p:nvSpPr>
        <p:spPr>
          <a:xfrm>
            <a:off x="225230" y="4115456"/>
            <a:ext cx="153599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2600"/>
                </a:solidFill>
                <a:latin typeface="+mn-lt"/>
              </a:rPr>
              <a:t>+</a:t>
            </a:r>
          </a:p>
          <a:p>
            <a:r>
              <a:rPr lang="en-US" dirty="0">
                <a:solidFill>
                  <a:srgbClr val="FF2600"/>
                </a:solidFill>
                <a:latin typeface="+mn-lt"/>
              </a:rPr>
              <a:t>Anomaly!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066B99-BD39-D64F-A69D-4A236B15E849}"/>
              </a:ext>
            </a:extLst>
          </p:cNvPr>
          <p:cNvSpPr/>
          <p:nvPr/>
        </p:nvSpPr>
        <p:spPr bwMode="auto">
          <a:xfrm>
            <a:off x="2527350" y="5159024"/>
            <a:ext cx="341974" cy="3098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60633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DDBE1-1E7A-E24F-AB5E-8960C9351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868651C-064D-CE40-A67A-52A8E24D28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2392" y="2364828"/>
            <a:ext cx="8230957" cy="237643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486AD-A7A7-6241-8809-8974D84F3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8E5F7-3D25-CD47-80BD-A864D9A73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14D71-7FD5-3F4D-AB73-1E2A43CF4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58991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49C67-550A-4144-9A30-035578B52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1ADE989-89D5-4541-8C3A-B6AFED5513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786" y="2280744"/>
            <a:ext cx="8342267" cy="269371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63495-E49F-DB4F-AADE-A964D43E4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A5FF7-7C3E-AF4B-9779-2F800BB2E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EDE0D-8938-074C-8031-72E7C2277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09968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728A7-C5CE-8A42-BCD5-0A5792614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F6BDE426-DAC0-9E4E-A229-CB116BC1CF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5500" y="2451100"/>
            <a:ext cx="7493000" cy="26416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9E37B-4B32-EB48-9557-DA84FDF97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3D51B-5605-9448-B380-F7059D51C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5578B-AD69-5C4C-9B9C-6703CD532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7107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Q2) automation?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959-FDC1-964E-A40E-B9241F8C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6BECBA-4297-AF44-95BD-BFCD8B561D22}"/>
              </a:ext>
            </a:extLst>
          </p:cNvPr>
          <p:cNvSpPr/>
          <p:nvPr/>
        </p:nvSpPr>
        <p:spPr bwMode="auto">
          <a:xfrm>
            <a:off x="1008992" y="2338546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anomalies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800A64-60FE-AE41-A258-9917C0A20746}"/>
              </a:ext>
            </a:extLst>
          </p:cNvPr>
          <p:cNvSpPr/>
          <p:nvPr/>
        </p:nvSpPr>
        <p:spPr bwMode="auto">
          <a:xfrm>
            <a:off x="3678621" y="168953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patterns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8497FB4-42F5-6E47-93BE-363892315CD4}"/>
              </a:ext>
            </a:extLst>
          </p:cNvPr>
          <p:cNvSpPr/>
          <p:nvPr/>
        </p:nvSpPr>
        <p:spPr bwMode="auto">
          <a:xfrm>
            <a:off x="1813036" y="4243552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distance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6F2285-8FA5-334A-9F07-A9FD158CB3BF}"/>
              </a:ext>
            </a:extLst>
          </p:cNvPr>
          <p:cNvSpPr/>
          <p:nvPr/>
        </p:nvSpPr>
        <p:spPr bwMode="auto">
          <a:xfrm>
            <a:off x="4572000" y="433157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density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581C566-0A8A-4A4C-8419-0D60C3196EE3}"/>
              </a:ext>
            </a:extLst>
          </p:cNvPr>
          <p:cNvSpPr/>
          <p:nvPr/>
        </p:nvSpPr>
        <p:spPr bwMode="auto">
          <a:xfrm>
            <a:off x="6019800" y="279837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800" dirty="0">
                <a:latin typeface="+mn-lt"/>
              </a:rPr>
              <a:t>compression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3ADEC5-888D-494C-9D6F-F0C57427A0F9}"/>
              </a:ext>
            </a:extLst>
          </p:cNvPr>
          <p:cNvCxnSpPr>
            <a:stCxn id="9" idx="7"/>
            <a:endCxn id="10" idx="2"/>
          </p:cNvCxnSpPr>
          <p:nvPr/>
        </p:nvCxnSpPr>
        <p:spPr bwMode="auto">
          <a:xfrm flipV="1">
            <a:off x="2731451" y="2151993"/>
            <a:ext cx="947170" cy="32200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0A7A4E-1B25-3649-BE36-E97278849F51}"/>
              </a:ext>
            </a:extLst>
          </p:cNvPr>
          <p:cNvCxnSpPr>
            <a:stCxn id="10" idx="5"/>
            <a:endCxn id="13" idx="1"/>
          </p:cNvCxnSpPr>
          <p:nvPr/>
        </p:nvCxnSpPr>
        <p:spPr bwMode="auto">
          <a:xfrm>
            <a:off x="5401080" y="2478998"/>
            <a:ext cx="914247" cy="454829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B8B6D00-5EDF-7C46-828B-2F826AC86527}"/>
              </a:ext>
            </a:extLst>
          </p:cNvPr>
          <p:cNvSpPr txBox="1"/>
          <p:nvPr/>
        </p:nvSpPr>
        <p:spPr>
          <a:xfrm>
            <a:off x="2606029" y="1726378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Q2.1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7896E0-BB3F-2F4D-B0BF-4D6306696C5D}"/>
              </a:ext>
            </a:extLst>
          </p:cNvPr>
          <p:cNvSpPr txBox="1"/>
          <p:nvPr/>
        </p:nvSpPr>
        <p:spPr>
          <a:xfrm>
            <a:off x="5785418" y="2151992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Q2.2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BE68ABD-BF6C-4B44-A1B2-B61D5CB0E39D}"/>
              </a:ext>
            </a:extLst>
          </p:cNvPr>
          <p:cNvCxnSpPr>
            <a:stCxn id="9" idx="4"/>
            <a:endCxn id="11" idx="0"/>
          </p:cNvCxnSpPr>
          <p:nvPr/>
        </p:nvCxnSpPr>
        <p:spPr bwMode="auto">
          <a:xfrm>
            <a:off x="2017985" y="3263457"/>
            <a:ext cx="804044" cy="98009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A56683D-A813-C544-8A94-4A26D5DDC2AF}"/>
              </a:ext>
            </a:extLst>
          </p:cNvPr>
          <p:cNvCxnSpPr>
            <a:stCxn id="11" idx="6"/>
            <a:endCxn id="12" idx="2"/>
          </p:cNvCxnSpPr>
          <p:nvPr/>
        </p:nvCxnSpPr>
        <p:spPr bwMode="auto">
          <a:xfrm>
            <a:off x="3831022" y="4706008"/>
            <a:ext cx="740978" cy="8802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36EE416-C996-794C-BF90-0D5BBD97AE13}"/>
              </a:ext>
            </a:extLst>
          </p:cNvPr>
          <p:cNvCxnSpPr>
            <a:stCxn id="12" idx="7"/>
            <a:endCxn id="13" idx="4"/>
          </p:cNvCxnSpPr>
          <p:nvPr/>
        </p:nvCxnSpPr>
        <p:spPr bwMode="auto">
          <a:xfrm flipV="1">
            <a:off x="6294459" y="3723288"/>
            <a:ext cx="734334" cy="74373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A547419-DF5B-E347-990B-338E64B5AF3B}"/>
              </a:ext>
            </a:extLst>
          </p:cNvPr>
          <p:cNvGrpSpPr>
            <a:grpSpLocks noChangeAspect="1"/>
          </p:cNvGrpSpPr>
          <p:nvPr/>
        </p:nvGrpSpPr>
        <p:grpSpPr>
          <a:xfrm>
            <a:off x="230332" y="2106216"/>
            <a:ext cx="778660" cy="583994"/>
            <a:chOff x="5054600" y="1447800"/>
            <a:chExt cx="2997200" cy="2247900"/>
          </a:xfrm>
        </p:grpSpPr>
        <p:pic>
          <p:nvPicPr>
            <p:cNvPr id="27" name="Picture 26" descr="Chart, scatter chart&#10;&#10;Description automatically generated">
              <a:extLst>
                <a:ext uri="{FF2B5EF4-FFF2-40B4-BE49-F238E27FC236}">
                  <a16:creationId xmlns:a16="http://schemas.microsoft.com/office/drawing/2014/main" id="{1FF01756-5F27-FC46-AC74-86B09426C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4600" y="1447800"/>
              <a:ext cx="2997200" cy="2247900"/>
            </a:xfrm>
            <a:prstGeom prst="rect">
              <a:avLst/>
            </a:prstGeom>
            <a:noFill/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F1FF69-4927-7C4D-B6C7-405FA23EEC59}"/>
                </a:ext>
              </a:extLst>
            </p:cNvPr>
            <p:cNvSpPr/>
            <p:nvPr/>
          </p:nvSpPr>
          <p:spPr bwMode="auto">
            <a:xfrm>
              <a:off x="7039303" y="3134711"/>
              <a:ext cx="296917" cy="283779"/>
            </a:xfrm>
            <a:prstGeom prst="ellipse">
              <a:avLst/>
            </a:prstGeom>
            <a:noFill/>
            <a:ln w="19050" cap="flat" cmpd="sng" algn="ctr">
              <a:solidFill>
                <a:srgbClr val="9411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89AFCDA-E98D-CD4C-B8B6-2FCC9E71C893}"/>
              </a:ext>
            </a:extLst>
          </p:cNvPr>
          <p:cNvGrpSpPr/>
          <p:nvPr/>
        </p:nvGrpSpPr>
        <p:grpSpPr>
          <a:xfrm>
            <a:off x="5468873" y="1248619"/>
            <a:ext cx="778660" cy="583994"/>
            <a:chOff x="5468873" y="1248619"/>
            <a:chExt cx="778660" cy="583994"/>
          </a:xfrm>
        </p:grpSpPr>
        <p:pic>
          <p:nvPicPr>
            <p:cNvPr id="30" name="Picture 29" descr="Chart, scatter chart&#10;&#10;Description automatically generated">
              <a:extLst>
                <a:ext uri="{FF2B5EF4-FFF2-40B4-BE49-F238E27FC236}">
                  <a16:creationId xmlns:a16="http://schemas.microsoft.com/office/drawing/2014/main" id="{FFFB3EDE-4ACC-6546-9F6D-FBE28E6A1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8873" y="1248619"/>
              <a:ext cx="778660" cy="583994"/>
            </a:xfrm>
            <a:prstGeom prst="rect">
              <a:avLst/>
            </a:prstGeom>
            <a:noFill/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57C753D-9054-2647-975D-7035193A363C}"/>
                </a:ext>
              </a:extLst>
            </p:cNvPr>
            <p:cNvSpPr/>
            <p:nvPr/>
          </p:nvSpPr>
          <p:spPr bwMode="auto">
            <a:xfrm>
              <a:off x="5829322" y="1507609"/>
              <a:ext cx="74115" cy="67987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4AC3FA7-E8B1-4E4B-A5A2-37388EA4577D}"/>
                </a:ext>
              </a:extLst>
            </p:cNvPr>
            <p:cNvSpPr/>
            <p:nvPr/>
          </p:nvSpPr>
          <p:spPr bwMode="auto">
            <a:xfrm>
              <a:off x="5785418" y="1464416"/>
              <a:ext cx="161925" cy="152400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D3C92BD-D3AC-C04E-92A5-39DFA2A26A49}"/>
              </a:ext>
            </a:extLst>
          </p:cNvPr>
          <p:cNvSpPr txBox="1"/>
          <p:nvPr/>
        </p:nvSpPr>
        <p:spPr>
          <a:xfrm>
            <a:off x="2236049" y="1668749"/>
            <a:ext cx="492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8F00"/>
                </a:solidFill>
              </a:rPr>
              <a:t>✓</a:t>
            </a:r>
            <a:endParaRPr lang="en-US" b="1" dirty="0">
              <a:solidFill>
                <a:srgbClr val="008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88581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244A8-199A-3549-A4F9-C1D2EBFB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Q2.2) patterns &lt;-&gt; compression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A08A9-06B6-8547-A9A2-10B24806F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D98B2-EDCA-BE4E-8565-93AE8D157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2CBF9-A6F2-2547-A0DD-41936837F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32DCBBF5-E8E5-AB4C-80E0-11DADC1AC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0300" y="2234294"/>
            <a:ext cx="2921000" cy="2190750"/>
          </a:xfrm>
        </p:spPr>
      </p:pic>
      <p:pic>
        <p:nvPicPr>
          <p:cNvPr id="10" name="Content Placeholder 9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1247DCC7-D7CF-EE41-A099-FF57E22A2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64314" y="2234294"/>
            <a:ext cx="292100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5980E3-5E44-6045-9424-EE604313E2D1}"/>
              </a:ext>
            </a:extLst>
          </p:cNvPr>
          <p:cNvSpPr txBox="1"/>
          <p:nvPr/>
        </p:nvSpPr>
        <p:spPr>
          <a:xfrm>
            <a:off x="1441902" y="4844278"/>
            <a:ext cx="210185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+mn-lt"/>
              </a:rPr>
              <a:t>2 int </a:t>
            </a:r>
            <a:r>
              <a:rPr lang="en-US" dirty="0">
                <a:latin typeface="+mn-lt"/>
              </a:rPr>
              <a:t>per point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8CDDCB-AB22-0B45-B13A-F30B0CC4A0DD}"/>
              </a:ext>
            </a:extLst>
          </p:cNvPr>
          <p:cNvSpPr txBox="1"/>
          <p:nvPr/>
        </p:nvSpPr>
        <p:spPr>
          <a:xfrm>
            <a:off x="4764314" y="4844278"/>
            <a:ext cx="29068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solidFill>
                  <a:schemeClr val="tx2"/>
                </a:solidFill>
                <a:latin typeface="+mn-lt"/>
              </a:rPr>
              <a:t>1 int </a:t>
            </a:r>
            <a:r>
              <a:rPr lang="en-US" dirty="0">
                <a:latin typeface="+mn-lt"/>
              </a:rPr>
              <a:t>per point</a:t>
            </a:r>
          </a:p>
          <a:p>
            <a:pPr algn="l"/>
            <a:r>
              <a:rPr lang="en-US" sz="2000" dirty="0">
                <a:latin typeface="+mn-lt"/>
              </a:rPr>
              <a:t>(plus 3 parm’s of sinusoid,</a:t>
            </a:r>
          </a:p>
          <a:p>
            <a:pPr algn="l"/>
            <a:r>
              <a:rPr lang="en-US" sz="2000" dirty="0">
                <a:latin typeface="+mn-lt"/>
              </a:rPr>
              <a:t>plus 2 int for outlier)</a:t>
            </a:r>
          </a:p>
        </p:txBody>
      </p:sp>
    </p:spTree>
    <p:extLst>
      <p:ext uri="{BB962C8B-B14F-4D97-AF65-F5344CB8AC3E}">
        <p14:creationId xmlns:p14="http://schemas.microsoft.com/office/powerpoint/2010/main" val="416098964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F2526-8074-8844-AFFA-D0A999AC4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4ABD0D0A-D125-6A4C-9BA9-CF9C5872F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8219" y="1447800"/>
            <a:ext cx="5767562" cy="46482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89EC7-29F3-9A44-AED1-5B7D4C936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AEEC2-7764-9E4B-B723-D77E80310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E4CE4-C844-B749-ACDE-555B0A870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712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Past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Present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Future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Q1) definition?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Q2) automation?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Q3) next steps?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307975" y="4948125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32683480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F780A-4AC0-E947-9E60-C651A93EF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EA46362B-79B6-BC45-B817-6D187BCD9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920168"/>
            <a:ext cx="7772400" cy="370346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406FC-1EBE-C643-896C-C61F4BA71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F08FC-69BA-A044-B568-2D5259DB1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39F98-FAD7-F443-84E7-BAD1EDADA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34371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6E43C-F6C6-1B4D-9558-AD0FB0D00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FD09B-8DD5-5B4B-95ED-E36940DE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Fractals / self-similarity (Norway)</a:t>
            </a:r>
          </a:p>
          <a:p>
            <a:r>
              <a:rPr lang="en-US" dirty="0"/>
              <a:t>Logistic parabola (flies; covid)</a:t>
            </a:r>
          </a:p>
          <a:p>
            <a:r>
              <a:rPr lang="en-US" dirty="0" err="1"/>
              <a:t>Lotka</a:t>
            </a:r>
            <a:r>
              <a:rPr lang="en-US" dirty="0"/>
              <a:t>-Volterra</a:t>
            </a:r>
          </a:p>
          <a:p>
            <a:r>
              <a:rPr lang="en-US" dirty="0"/>
              <a:t>Lorenz attractor (laser / synthetic )</a:t>
            </a:r>
          </a:p>
          <a:p>
            <a:r>
              <a:rPr lang="en-US" dirty="0"/>
              <a:t>Van der Pol / </a:t>
            </a:r>
            <a:r>
              <a:rPr lang="en-US" dirty="0" err="1"/>
              <a:t>FitzHugh</a:t>
            </a:r>
            <a:r>
              <a:rPr lang="en-US" dirty="0"/>
              <a:t>-Nagumo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51C1E-0BF0-C642-BCBD-EFC883CDF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6249B-43CE-FD4A-9032-FBEB8C049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DD527-1BCF-3747-81F3-8EE0D9AAB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65819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Past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Present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Future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Q1) definition?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Q2) automation?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Q3) next steps?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230187" y="3355430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7769083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Thank you!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201613" y="1641475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pic>
        <p:nvPicPr>
          <p:cNvPr id="3" name="Picture 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97E7B015-51EC-414E-942F-728F5B27E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314" y="4253835"/>
            <a:ext cx="1259504" cy="152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82A96B-DF2A-4840-8C7F-061D35F08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685" y="4253835"/>
            <a:ext cx="1524000" cy="1524000"/>
          </a:xfrm>
          <a:prstGeom prst="rect">
            <a:avLst/>
          </a:prstGeom>
        </p:spPr>
      </p:pic>
      <p:pic>
        <p:nvPicPr>
          <p:cNvPr id="11" name="Picture 10" descr="obs12.png">
            <a:extLst>
              <a:ext uri="{FF2B5EF4-FFF2-40B4-BE49-F238E27FC236}">
                <a16:creationId xmlns:a16="http://schemas.microsoft.com/office/drawing/2014/main" id="{E4958F71-FD54-6142-BC26-4CE036E56F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438" y="1447800"/>
            <a:ext cx="2884159" cy="2208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picture containing person, wall, indoor, clothing&#10;&#10;Description automatically generated">
            <a:extLst>
              <a:ext uri="{FF2B5EF4-FFF2-40B4-BE49-F238E27FC236}">
                <a16:creationId xmlns:a16="http://schemas.microsoft.com/office/drawing/2014/main" id="{65E6C975-52FF-A146-ABA9-605CC2C42D0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7973"/>
          <a:stretch/>
        </p:blipFill>
        <p:spPr>
          <a:xfrm>
            <a:off x="3752220" y="4253835"/>
            <a:ext cx="1639559" cy="152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50996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9D5A-C24D-0241-9EC8-10838023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– parting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FB7D1-9146-A549-AFD1-53F570958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Q1) Definition of anomaly?</a:t>
            </a:r>
          </a:p>
          <a:p>
            <a:pPr lvl="1"/>
            <a:r>
              <a:rPr lang="en-US" dirty="0"/>
              <a:t>A) “… strange/remote/unlikely, </a:t>
            </a:r>
            <a:r>
              <a:rPr lang="en-US" b="1" dirty="0"/>
              <a:t>wrt our biases/priors</a:t>
            </a:r>
            <a:r>
              <a:rPr lang="en-US" dirty="0"/>
              <a:t>”</a:t>
            </a:r>
          </a:p>
          <a:p>
            <a:r>
              <a:rPr lang="en-US" dirty="0"/>
              <a:t>Q2) can we automate it?</a:t>
            </a:r>
          </a:p>
          <a:p>
            <a:pPr lvl="1"/>
            <a:r>
              <a:rPr lang="en-US" dirty="0"/>
              <a:t>A) no, but: look for better models/biases/priors</a:t>
            </a:r>
          </a:p>
          <a:p>
            <a:r>
              <a:rPr lang="en-US" dirty="0"/>
              <a:t>Q3) next steps?</a:t>
            </a:r>
          </a:p>
          <a:p>
            <a:pPr lvl="1"/>
            <a:r>
              <a:rPr lang="en-US" dirty="0"/>
              <a:t>A) cross-disciplinarity -&gt; </a:t>
            </a:r>
            <a:r>
              <a:rPr lang="en-US" dirty="0" err="1"/>
              <a:t>new+better</a:t>
            </a:r>
            <a:r>
              <a:rPr lang="en-US" dirty="0"/>
              <a:t> models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C2081-D347-504E-9134-C57D5AF1A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B4C7F-0868-014A-9CA6-ED869B923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7F471-BAD4-8A40-B5A2-0BC63D11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1878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B0215-4E57-AC49-BBF2-049D9965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Q1) definition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99C24-119E-B646-BC9C-1C7988DF472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r>
              <a:rPr lang="en-US" dirty="0"/>
              <a:t>‘deviation from the common rule’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https://www.merriam-webster.com/dictionary/anomaly</a:t>
            </a:r>
            <a:endParaRPr lang="en-US" dirty="0"/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194D41E1-9F57-0E4C-BCB2-AAC6DEB05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600" y="1447800"/>
            <a:ext cx="2997200" cy="2247900"/>
          </a:xfrm>
          <a:prstGeom prst="rect">
            <a:avLst/>
          </a:prstGeom>
          <a:noFill/>
        </p:spPr>
      </p:pic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BC449129-483C-4BF7-9E3D-8F86B73C991E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3810000" cy="22479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017FA-0DFA-E44D-B6C1-0739D1661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9F948-0593-B94B-B4F1-6D24DA76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fi-FI" sz="1300"/>
              <a:t>L. Akoglu, M. McGlohon, C. Faloutsos</a:t>
            </a:r>
            <a:endParaRPr lang="en-US" sz="13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C9912-8DA4-1141-9386-E74EBE44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F9B43987-7F84-BB4A-8611-CDF75B6A737D}" type="slidenum">
              <a:rPr lang="en-US" smtClean="0"/>
              <a:pPr>
                <a:spcAft>
                  <a:spcPts val="600"/>
                </a:spcAft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44670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B0215-4E57-AC49-BBF2-049D9965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Q1) definition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99C24-119E-B646-BC9C-1C7988DF472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r>
              <a:rPr lang="en-US" dirty="0"/>
              <a:t>‘deviation from the common rule’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https://www.merriam-webster.com/dictionary/anomaly</a:t>
            </a:r>
            <a:endParaRPr lang="en-US" dirty="0"/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194D41E1-9F57-0E4C-BCB2-AAC6DEB05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600" y="1447800"/>
            <a:ext cx="2997200" cy="2247900"/>
          </a:xfrm>
          <a:prstGeom prst="rect">
            <a:avLst/>
          </a:prstGeom>
          <a:noFill/>
        </p:spPr>
      </p:pic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BC449129-483C-4BF7-9E3D-8F86B73C991E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3810000" cy="2247900"/>
          </a:xfrm>
        </p:spPr>
        <p:txBody>
          <a:bodyPr/>
          <a:lstStyle/>
          <a:p>
            <a:r>
              <a:rPr lang="en-US" dirty="0"/>
              <a:t>But: </a:t>
            </a:r>
            <a:r>
              <a:rPr lang="en-US" u="sng" dirty="0"/>
              <a:t>Who</a:t>
            </a:r>
            <a:r>
              <a:rPr lang="en-US" dirty="0"/>
              <a:t> spots the rules?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017FA-0DFA-E44D-B6C1-0739D1661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9F948-0593-B94B-B4F1-6D24DA76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fi-FI" sz="1300"/>
              <a:t>L. Akoglu, M. McGlohon, C. Faloutsos</a:t>
            </a:r>
            <a:endParaRPr lang="en-US" sz="13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C9912-8DA4-1141-9386-E74EBE44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F9B43987-7F84-BB4A-8611-CDF75B6A737D}" type="slidenum">
              <a:rPr lang="en-US" smtClean="0"/>
              <a:pPr>
                <a:spcAft>
                  <a:spcPts val="600"/>
                </a:spcAft>
                <a:defRPr/>
              </a:pPr>
              <a:t>6</a:t>
            </a:fld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B0108D5-A23E-1E46-9DDE-F6ADFE319822}"/>
              </a:ext>
            </a:extLst>
          </p:cNvPr>
          <p:cNvSpPr/>
          <p:nvPr/>
        </p:nvSpPr>
        <p:spPr bwMode="auto">
          <a:xfrm>
            <a:off x="7039303" y="3134711"/>
            <a:ext cx="296917" cy="283779"/>
          </a:xfrm>
          <a:prstGeom prst="ellipse">
            <a:avLst/>
          </a:prstGeom>
          <a:noFill/>
          <a:ln w="19050" cap="flat" cmpd="sng" algn="ctr">
            <a:solidFill>
              <a:srgbClr val="9411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42934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Date Placeholder 3">
            <a:extLst>
              <a:ext uri="{FF2B5EF4-FFF2-40B4-BE49-F238E27FC236}">
                <a16:creationId xmlns:a16="http://schemas.microsoft.com/office/drawing/2014/main" id="{E71B2001-A9D4-0540-82BD-0AA095E9782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PAKDD 2021</a:t>
            </a:r>
          </a:p>
        </p:txBody>
      </p:sp>
      <p:sp>
        <p:nvSpPr>
          <p:cNvPr id="31746" name="Footer Placeholder 4">
            <a:extLst>
              <a:ext uri="{FF2B5EF4-FFF2-40B4-BE49-F238E27FC236}">
                <a16:creationId xmlns:a16="http://schemas.microsoft.com/office/drawing/2014/main" id="{51D7E211-1341-0F4E-ABD0-A04E4D007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1747" name="Slide Number Placeholder 5">
            <a:extLst>
              <a:ext uri="{FF2B5EF4-FFF2-40B4-BE49-F238E27FC236}">
                <a16:creationId xmlns:a16="http://schemas.microsoft.com/office/drawing/2014/main" id="{280C6DD6-7403-3642-82E2-45EEBF3FA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58EA25B-C6F5-D74C-A6DA-AA580CC5C131}" type="slidenum">
              <a:rPr lang="en-US" altLang="en-US" sz="1400"/>
              <a:pPr/>
              <a:t>7</a:t>
            </a:fld>
            <a:endParaRPr lang="en-US" altLang="en-US" sz="1400"/>
          </a:p>
        </p:txBody>
      </p:sp>
      <p:sp>
        <p:nvSpPr>
          <p:cNvPr id="31748" name="Rectangle 2">
            <a:extLst>
              <a:ext uri="{FF2B5EF4-FFF2-40B4-BE49-F238E27FC236}">
                <a16:creationId xmlns:a16="http://schemas.microsoft.com/office/drawing/2014/main" id="{334F06DD-EEA3-F54D-A37F-D2DA798B19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Q1: rules?</a:t>
            </a:r>
          </a:p>
        </p:txBody>
      </p:sp>
      <p:pic>
        <p:nvPicPr>
          <p:cNvPr id="31749" name="Picture 6" descr="CIA2001_ul">
            <a:extLst>
              <a:ext uri="{FF2B5EF4-FFF2-40B4-BE49-F238E27FC236}">
                <a16:creationId xmlns:a16="http://schemas.microsoft.com/office/drawing/2014/main" id="{1CD3D0CB-711C-0D48-A24E-D9900BA9FE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81380" y="944880"/>
            <a:ext cx="6624320" cy="4968240"/>
          </a:xfrm>
          <a:noFill/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Date Placeholder 3">
            <a:extLst>
              <a:ext uri="{FF2B5EF4-FFF2-40B4-BE49-F238E27FC236}">
                <a16:creationId xmlns:a16="http://schemas.microsoft.com/office/drawing/2014/main" id="{E71B2001-A9D4-0540-82BD-0AA095E9782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PAKDD 2021</a:t>
            </a:r>
          </a:p>
        </p:txBody>
      </p:sp>
      <p:sp>
        <p:nvSpPr>
          <p:cNvPr id="31746" name="Footer Placeholder 4">
            <a:extLst>
              <a:ext uri="{FF2B5EF4-FFF2-40B4-BE49-F238E27FC236}">
                <a16:creationId xmlns:a16="http://schemas.microsoft.com/office/drawing/2014/main" id="{51D7E211-1341-0F4E-ABD0-A04E4D007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1747" name="Slide Number Placeholder 5">
            <a:extLst>
              <a:ext uri="{FF2B5EF4-FFF2-40B4-BE49-F238E27FC236}">
                <a16:creationId xmlns:a16="http://schemas.microsoft.com/office/drawing/2014/main" id="{280C6DD6-7403-3642-82E2-45EEBF3FA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58EA25B-C6F5-D74C-A6DA-AA580CC5C131}" type="slidenum">
              <a:rPr lang="en-US" altLang="en-US" sz="1400"/>
              <a:pPr/>
              <a:t>8</a:t>
            </a:fld>
            <a:endParaRPr lang="en-US" altLang="en-US" sz="1400"/>
          </a:p>
        </p:txBody>
      </p:sp>
      <p:sp>
        <p:nvSpPr>
          <p:cNvPr id="31748" name="Rectangle 2">
            <a:extLst>
              <a:ext uri="{FF2B5EF4-FFF2-40B4-BE49-F238E27FC236}">
                <a16:creationId xmlns:a16="http://schemas.microsoft.com/office/drawing/2014/main" id="{334F06DD-EEA3-F54D-A37F-D2DA798B19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Q1: rules?</a:t>
            </a:r>
          </a:p>
        </p:txBody>
      </p:sp>
      <p:pic>
        <p:nvPicPr>
          <p:cNvPr id="31749" name="Picture 6" descr="CIA2001_ul">
            <a:extLst>
              <a:ext uri="{FF2B5EF4-FFF2-40B4-BE49-F238E27FC236}">
                <a16:creationId xmlns:a16="http://schemas.microsoft.com/office/drawing/2014/main" id="{1CD3D0CB-711C-0D48-A24E-D9900BA9FE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5" t="5944" b="2877"/>
          <a:stretch/>
        </p:blipFill>
        <p:spPr>
          <a:xfrm>
            <a:off x="1177158" y="1240221"/>
            <a:ext cx="6328541" cy="4529958"/>
          </a:xfr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0BCF31-12D0-0643-9DF3-56372558636E}"/>
              </a:ext>
            </a:extLst>
          </p:cNvPr>
          <p:cNvSpPr/>
          <p:nvPr/>
        </p:nvSpPr>
        <p:spPr bwMode="auto">
          <a:xfrm>
            <a:off x="5612524" y="1387366"/>
            <a:ext cx="1555531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95891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Date Placeholder 3">
            <a:extLst>
              <a:ext uri="{FF2B5EF4-FFF2-40B4-BE49-F238E27FC236}">
                <a16:creationId xmlns:a16="http://schemas.microsoft.com/office/drawing/2014/main" id="{A3E2FA07-D766-5F4D-8972-0653C76B334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PAKDD 2021</a:t>
            </a:r>
          </a:p>
        </p:txBody>
      </p:sp>
      <p:sp>
        <p:nvSpPr>
          <p:cNvPr id="32770" name="Footer Placeholder 4">
            <a:extLst>
              <a:ext uri="{FF2B5EF4-FFF2-40B4-BE49-F238E27FC236}">
                <a16:creationId xmlns:a16="http://schemas.microsoft.com/office/drawing/2014/main" id="{149AF605-A33E-9D4D-B4F5-4C32023F0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2771" name="Slide Number Placeholder 5">
            <a:extLst>
              <a:ext uri="{FF2B5EF4-FFF2-40B4-BE49-F238E27FC236}">
                <a16:creationId xmlns:a16="http://schemas.microsoft.com/office/drawing/2014/main" id="{1B96F99E-0B46-454C-846E-DF8E1A071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B62D735-C845-9248-8FBB-E7638BC30506}" type="slidenum">
              <a:rPr lang="en-US" altLang="en-US" sz="1400"/>
              <a:pPr/>
              <a:t>9</a:t>
            </a:fld>
            <a:endParaRPr lang="en-US" altLang="en-US" sz="1400"/>
          </a:p>
        </p:txBody>
      </p:sp>
      <p:sp>
        <p:nvSpPr>
          <p:cNvPr id="32772" name="Rectangle 2">
            <a:extLst>
              <a:ext uri="{FF2B5EF4-FFF2-40B4-BE49-F238E27FC236}">
                <a16:creationId xmlns:a16="http://schemas.microsoft.com/office/drawing/2014/main" id="{8C093F44-102E-1049-9405-9DED36501D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Q1) rules?</a:t>
            </a:r>
          </a:p>
        </p:txBody>
      </p:sp>
      <p:pic>
        <p:nvPicPr>
          <p:cNvPr id="32773" name="Picture 5" descr="CIA2001">
            <a:extLst>
              <a:ext uri="{FF2B5EF4-FFF2-40B4-BE49-F238E27FC236}">
                <a16:creationId xmlns:a16="http://schemas.microsoft.com/office/drawing/2014/main" id="{9AF24F5B-E8DA-A742-8205-105F62FD6D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11622" y="944880"/>
            <a:ext cx="6624320" cy="4968240"/>
          </a:xfrm>
          <a:noFill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D6143C7-1257-CB45-8ED2-B19DA18D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772" y="1845528"/>
            <a:ext cx="405305" cy="2702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145FB9-E293-9345-B488-99AD2A407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907" y="2597542"/>
            <a:ext cx="405305" cy="2702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876A0B-0D87-0F48-8C82-A3DA3DEEE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5448" y="4618595"/>
            <a:ext cx="405305" cy="27020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2EBAE2-AC0F-F549-B742-CD45BFEF93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2772" y="4257040"/>
            <a:ext cx="405305" cy="213706"/>
          </a:xfrm>
          <a:prstGeom prst="rect">
            <a:avLst/>
          </a:prstGeom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template">
  <a:themeElements>
    <a:clrScheme name="template 11">
      <a:dk1>
        <a:srgbClr val="000066"/>
      </a:dk1>
      <a:lt1>
        <a:srgbClr val="FFFFFF"/>
      </a:lt1>
      <a:dk2>
        <a:srgbClr val="A50021"/>
      </a:dk2>
      <a:lt2>
        <a:srgbClr val="808080"/>
      </a:lt2>
      <a:accent1>
        <a:srgbClr val="FF3300"/>
      </a:accent1>
      <a:accent2>
        <a:srgbClr val="FF3300"/>
      </a:accent2>
      <a:accent3>
        <a:srgbClr val="FFFFFF"/>
      </a:accent3>
      <a:accent4>
        <a:srgbClr val="000056"/>
      </a:accent4>
      <a:accent5>
        <a:srgbClr val="FFADAA"/>
      </a:accent5>
      <a:accent6>
        <a:srgbClr val="E72D00"/>
      </a:accent6>
      <a:hlink>
        <a:srgbClr val="3366FF"/>
      </a:hlink>
      <a:folHlink>
        <a:srgbClr val="B2B2B2"/>
      </a:folHlink>
    </a:clrScheme>
    <a:fontScheme name="templat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med" len="med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med" len="med"/>
        </a:ln>
        <a:effectLst/>
      </a:spPr>
      <a:bodyPr/>
      <a:lstStyle/>
    </a:lnDef>
  </a:objectDefaults>
  <a:extraClrSchemeLst>
    <a:extraClrScheme>
      <a:clrScheme name="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0066FF"/>
        </a:dk1>
        <a:lt1>
          <a:srgbClr val="FFFFFF"/>
        </a:lt1>
        <a:dk2>
          <a:srgbClr val="FF33CC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56DA"/>
        </a:accent4>
        <a:accent5>
          <a:srgbClr val="FFADAA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0000CC"/>
        </a:dk1>
        <a:lt1>
          <a:srgbClr val="FFFFFF"/>
        </a:lt1>
        <a:dk2>
          <a:srgbClr val="CC0000"/>
        </a:dk2>
        <a:lt2>
          <a:srgbClr val="808080"/>
        </a:lt2>
        <a:accent1>
          <a:srgbClr val="FFFFFF"/>
        </a:accent1>
        <a:accent2>
          <a:srgbClr val="FF3300"/>
        </a:accent2>
        <a:accent3>
          <a:srgbClr val="FFFFFF"/>
        </a:accent3>
        <a:accent4>
          <a:srgbClr val="0000AE"/>
        </a:accent4>
        <a:accent5>
          <a:srgbClr val="FFFFFF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0000CC"/>
        </a:dk1>
        <a:lt1>
          <a:srgbClr val="FFFFFF"/>
        </a:lt1>
        <a:dk2>
          <a:srgbClr val="CC0000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00AE"/>
        </a:accent4>
        <a:accent5>
          <a:srgbClr val="FFADAA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000066"/>
        </a:dk1>
        <a:lt1>
          <a:srgbClr val="FFFFFF"/>
        </a:lt1>
        <a:dk2>
          <a:srgbClr val="A50021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0056"/>
        </a:accent4>
        <a:accent5>
          <a:srgbClr val="FFADAA"/>
        </a:accent5>
        <a:accent6>
          <a:srgbClr val="E72D00"/>
        </a:accent6>
        <a:hlink>
          <a:srgbClr val="3366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12784</TotalTime>
  <Words>865</Words>
  <Application>Microsoft Macintosh PowerPoint</Application>
  <PresentationFormat>On-screen Show (4:3)</PresentationFormat>
  <Paragraphs>215</Paragraphs>
  <Slides>30</Slides>
  <Notes>6</Notes>
  <HiddenSlides>6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  <vt:variant>
        <vt:lpstr>Custom Shows</vt:lpstr>
      </vt:variant>
      <vt:variant>
        <vt:i4>1</vt:i4>
      </vt:variant>
    </vt:vector>
  </HeadingPairs>
  <TitlesOfParts>
    <vt:vector size="34" baseType="lpstr">
      <vt:lpstr>Arial</vt:lpstr>
      <vt:lpstr>Times New Roman</vt:lpstr>
      <vt:lpstr>template</vt:lpstr>
      <vt:lpstr>Anomaly detection in graphs - past, present and future.</vt:lpstr>
      <vt:lpstr>Roadmap</vt:lpstr>
      <vt:lpstr>Roadmap</vt:lpstr>
      <vt:lpstr>Future – parting thoughts</vt:lpstr>
      <vt:lpstr>Q1) definition</vt:lpstr>
      <vt:lpstr>Q1) definition</vt:lpstr>
      <vt:lpstr>Q1: rules?</vt:lpstr>
      <vt:lpstr>Q1: rules?</vt:lpstr>
      <vt:lpstr>Q1) rules?</vt:lpstr>
      <vt:lpstr>For fun: identification</vt:lpstr>
      <vt:lpstr>Q1) rules?</vt:lpstr>
      <vt:lpstr>Q1) rules</vt:lpstr>
      <vt:lpstr>Q1) rules?</vt:lpstr>
      <vt:lpstr>Q1) definition</vt:lpstr>
      <vt:lpstr>Roadmap</vt:lpstr>
      <vt:lpstr>Future – parting thoughts</vt:lpstr>
      <vt:lpstr>Q2) automation?</vt:lpstr>
      <vt:lpstr>Q2) automation?</vt:lpstr>
      <vt:lpstr>Q2.1) patterns &lt;-&gt; anomalies</vt:lpstr>
      <vt:lpstr>Q2.1) patterns &lt;-&gt; anomalies</vt:lpstr>
      <vt:lpstr>PowerPoint Presentation</vt:lpstr>
      <vt:lpstr>PowerPoint Presentation</vt:lpstr>
      <vt:lpstr>PowerPoint Presentation</vt:lpstr>
      <vt:lpstr>Q2) automation?</vt:lpstr>
      <vt:lpstr>Q2.2) patterns &lt;-&gt; compression</vt:lpstr>
      <vt:lpstr>PowerPoint Presentation</vt:lpstr>
      <vt:lpstr>Roadmap</vt:lpstr>
      <vt:lpstr>PowerPoint Presentation</vt:lpstr>
      <vt:lpstr>Examples of models</vt:lpstr>
      <vt:lpstr>Thank you!</vt:lpstr>
      <vt:lpstr>short version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large graphs</dc:title>
  <dc:creator>Christos Faloutsos</dc:creator>
  <dc:description>NYU - WIN 2009_x000d_
_x000d_
</dc:description>
  <cp:lastModifiedBy>Christos Nick Faloutsos</cp:lastModifiedBy>
  <cp:revision>1964</cp:revision>
  <cp:lastPrinted>2016-06-19T14:14:08Z</cp:lastPrinted>
  <dcterms:created xsi:type="dcterms:W3CDTF">2017-06-13T01:24:20Z</dcterms:created>
  <dcterms:modified xsi:type="dcterms:W3CDTF">2021-05-02T22:33:28Z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2</vt:i4>
  </property>
  <property fmtid="{D5CDD505-2E9C-101B-9397-08002B2CF9AE}" pid="6" name="ScreenUsage">
    <vt:i4>2</vt:i4>
  </property>
  <property fmtid="{D5CDD505-2E9C-101B-9397-08002B2CF9AE}" pid="7" name="MailAddress">
    <vt:lpwstr>christos@cs.cmu.edu</vt:lpwstr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1</vt:i4>
  </property>
  <property fmtid="{D5CDD505-2E9C-101B-9397-08002B2CF9AE}" pid="19" name="ShowNotes">
    <vt:bool>false</vt:bool>
  </property>
  <property fmtid="{D5CDD505-2E9C-101B-9397-08002B2CF9AE}" pid="20" name="NavBtnPos">
    <vt:i4>3</vt:i4>
  </property>
  <property fmtid="{D5CDD505-2E9C-101B-9397-08002B2CF9AE}" pid="21" name="OutputDir">
    <vt:lpwstr>C:\WINDOWS\DESKTOP\junk\salerno</vt:lpwstr>
  </property>
</Properties>
</file>